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9" r:id="rId4"/>
    <p:sldId id="272" r:id="rId5"/>
    <p:sldId id="260" r:id="rId6"/>
    <p:sldId id="273" r:id="rId7"/>
    <p:sldId id="263" r:id="rId8"/>
    <p:sldId id="282" r:id="rId9"/>
    <p:sldId id="283" r:id="rId10"/>
    <p:sldId id="264" r:id="rId11"/>
    <p:sldId id="266" r:id="rId12"/>
    <p:sldId id="265" r:id="rId13"/>
    <p:sldId id="267" r:id="rId14"/>
    <p:sldId id="269" r:id="rId15"/>
    <p:sldId id="276" r:id="rId16"/>
    <p:sldId id="278" r:id="rId17"/>
    <p:sldId id="277" r:id="rId18"/>
    <p:sldId id="268" r:id="rId19"/>
    <p:sldId id="284" r:id="rId20"/>
    <p:sldId id="274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94F"/>
    <a:srgbClr val="FFFFFF"/>
    <a:srgbClr val="97B32B"/>
    <a:srgbClr val="8CB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000" autoAdjust="0"/>
  </p:normalViewPr>
  <p:slideViewPr>
    <p:cSldViewPr snapToGrid="0" snapToObjects="1">
      <p:cViewPr varScale="1">
        <p:scale>
          <a:sx n="53" d="100"/>
          <a:sy n="53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C246952-A7FD-4243-AE3A-A2B8B58192CD}" type="datetimeFigureOut">
              <a:rPr lang="en-US"/>
              <a:pPr>
                <a:defRPr/>
              </a:pPr>
              <a:t>1/9/2018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01FCB01-AE0C-EB4A-AFDE-3A05914136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330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D0896ED-9F32-6D4E-B13F-F68DC98E1DF6}" type="datetimeFigureOut">
              <a:rPr lang="en-US"/>
              <a:pPr>
                <a:defRPr/>
              </a:pPr>
              <a:t>1/9/2018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4204E7B-BB4E-954C-A0C3-0307426CF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35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18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507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486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82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54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120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53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2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36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15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8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7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45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17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04E7B-BB4E-954C-A0C3-0307426CF0E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200" y="2096406"/>
            <a:ext cx="8355600" cy="1260302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200" y="3356708"/>
            <a:ext cx="8355600" cy="83133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200">
                <a:solidFill>
                  <a:srgbClr val="8CB53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26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Care/Innovatio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AreaNoLogo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pital Service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AreaSect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20688" y="1914525"/>
            <a:ext cx="8356600" cy="12588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algn="l" eaLnBrk="1" hangingPunct="1">
              <a:defRPr/>
            </a:pPr>
            <a:r>
              <a:rPr lang="en-GB" dirty="0" smtClean="0">
                <a:latin typeface="Trebuchet MS" charset="0"/>
              </a:rPr>
              <a:t>PROGRAMME AREA SECTION</a:t>
            </a:r>
            <a:endParaRPr lang="en-GB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7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pita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spitalServices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51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pital Services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AreaNo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27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ing Well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AreaSection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20688" y="1914525"/>
            <a:ext cx="8356600" cy="12588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algn="l" eaLnBrk="1" hangingPunct="1">
              <a:defRPr/>
            </a:pPr>
            <a:r>
              <a:rPr lang="en-GB" dirty="0" smtClean="0">
                <a:latin typeface="Trebuchet MS" charset="0"/>
              </a:rPr>
              <a:t>PROGRAMME AREA SECTION</a:t>
            </a:r>
            <a:endParaRPr lang="en-GB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73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ing W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Well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46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ing Well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AreaNoLogo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5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gent and Emergency Ca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AreaSection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20688" y="1914525"/>
            <a:ext cx="8356600" cy="12588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algn="l" eaLnBrk="1" hangingPunct="1">
              <a:defRPr/>
            </a:pPr>
            <a:r>
              <a:rPr lang="en-GB" dirty="0" smtClean="0">
                <a:latin typeface="Trebuchet MS" charset="0"/>
              </a:rPr>
              <a:t>PROGRAMME AREA SECTION</a:t>
            </a:r>
            <a:endParaRPr lang="en-GB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7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rgent and Emergency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3" name="Picture 2" descr="UrgentEme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92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gent and Emergency Car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AreaNoLogo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8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84400"/>
            <a:ext cx="5400000" cy="766800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440000"/>
            <a:ext cx="8354604" cy="43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14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17454" y="2051046"/>
            <a:ext cx="6293499" cy="2439682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29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C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LNoCC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1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ty Service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AreaSection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20688" y="1914525"/>
            <a:ext cx="8356600" cy="12588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algn="l" eaLnBrk="1" hangingPunct="1">
              <a:defRPr/>
            </a:pPr>
            <a:r>
              <a:rPr lang="en-GB" dirty="0" smtClean="0">
                <a:latin typeface="Trebuchet MS" charset="0"/>
              </a:rPr>
              <a:t>PROGRAMME AREA SECTION</a:t>
            </a:r>
            <a:endParaRPr lang="en-GB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0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ty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mServices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1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AreaNoLogo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5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Care/Innovatio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AreaSection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20688" y="1914525"/>
            <a:ext cx="8356600" cy="12588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algn="l" eaLnBrk="1" hangingPunct="1">
              <a:defRPr/>
            </a:pPr>
            <a:r>
              <a:rPr lang="en-GB" dirty="0" smtClean="0">
                <a:latin typeface="Trebuchet MS" charset="0"/>
              </a:rPr>
              <a:t>PROGRAMME AREA SECTION</a:t>
            </a:r>
            <a:endParaRPr lang="en-GB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Care/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gitalInnov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0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282575"/>
            <a:ext cx="54006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439863"/>
            <a:ext cx="83566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kern="1200">
          <a:solidFill>
            <a:srgbClr val="7F7F7F"/>
          </a:solidFill>
          <a:latin typeface="Trebuchet MS"/>
          <a:ea typeface="ＭＳ Ｐゴシック" charset="0"/>
          <a:cs typeface="Trebuchet MS"/>
        </a:defRPr>
      </a:lvl1pPr>
      <a:lvl2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Trebuchet MS" charset="0"/>
          <a:ea typeface="ＭＳ Ｐゴシック" charset="0"/>
          <a:cs typeface="Trebuchet MS" charset="0"/>
        </a:defRPr>
      </a:lvl2pPr>
      <a:lvl3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Trebuchet MS" charset="0"/>
          <a:ea typeface="ＭＳ Ｐゴシック" charset="0"/>
          <a:cs typeface="Trebuchet MS" charset="0"/>
        </a:defRPr>
      </a:lvl3pPr>
      <a:lvl4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Trebuchet MS" charset="0"/>
          <a:ea typeface="ＭＳ Ｐゴシック" charset="0"/>
          <a:cs typeface="Trebuchet MS" charset="0"/>
        </a:defRPr>
      </a:lvl4pPr>
      <a:lvl5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Trebuchet MS" charset="0"/>
          <a:ea typeface="ＭＳ Ｐゴシック" charset="0"/>
          <a:cs typeface="Trebuchet MS" charset="0"/>
        </a:defRPr>
      </a:lvl5pPr>
      <a:lvl6pPr marL="457200"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Trebuchet MS" charset="0"/>
          <a:ea typeface="ＭＳ Ｐゴシック" charset="0"/>
          <a:cs typeface="Trebuchet MS" charset="0"/>
        </a:defRPr>
      </a:lvl6pPr>
      <a:lvl7pPr marL="914400"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Trebuchet MS" charset="0"/>
          <a:ea typeface="ＭＳ Ｐゴシック" charset="0"/>
          <a:cs typeface="Trebuchet MS" charset="0"/>
        </a:defRPr>
      </a:lvl7pPr>
      <a:lvl8pPr marL="1371600"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Trebuchet MS" charset="0"/>
          <a:ea typeface="ＭＳ Ｐゴシック" charset="0"/>
          <a:cs typeface="Trebuchet MS" charset="0"/>
        </a:defRPr>
      </a:lvl8pPr>
      <a:lvl9pPr marL="1828800"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Trebuchet MS" charset="0"/>
          <a:ea typeface="ＭＳ Ｐゴシック" charset="0"/>
          <a:cs typeface="Trebuchet MS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97B32B"/>
        </a:buClr>
        <a:buFont typeface="Arial" charset="0"/>
        <a:buChar char="•"/>
        <a:defRPr sz="3200" kern="1200">
          <a:solidFill>
            <a:srgbClr val="7F7F7F"/>
          </a:solidFill>
          <a:latin typeface="Trebuchet MS"/>
          <a:ea typeface="ＭＳ Ｐゴシック" charset="0"/>
          <a:cs typeface="Trebuchet M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7B32B"/>
        </a:buClr>
        <a:buFont typeface="Arial" charset="0"/>
        <a:buChar char="–"/>
        <a:defRPr sz="2800" kern="1200">
          <a:solidFill>
            <a:srgbClr val="7F7F7F"/>
          </a:solidFill>
          <a:latin typeface="Trebuchet MS"/>
          <a:ea typeface="Trebuchet MS" charset="0"/>
          <a:cs typeface="Trebuchet M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7B32B"/>
        </a:buClr>
        <a:buFont typeface="Arial" charset="0"/>
        <a:buChar char="•"/>
        <a:defRPr sz="2400" kern="1200">
          <a:solidFill>
            <a:srgbClr val="7F7F7F"/>
          </a:solidFill>
          <a:latin typeface="Trebuchet MS"/>
          <a:ea typeface="Trebuchet MS" charset="0"/>
          <a:cs typeface="Trebuchet M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7B32B"/>
        </a:buClr>
        <a:buFont typeface="Arial" charset="0"/>
        <a:buChar char="–"/>
        <a:defRPr sz="2000" kern="1200">
          <a:solidFill>
            <a:srgbClr val="7F7F7F"/>
          </a:solidFill>
          <a:latin typeface="Trebuchet MS"/>
          <a:ea typeface="Trebuchet MS" charset="0"/>
          <a:cs typeface="Trebuchet M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7B32B"/>
        </a:buClr>
        <a:buFont typeface="Arial" charset="0"/>
        <a:buChar char="•"/>
        <a:defRPr sz="2000" kern="1200">
          <a:solidFill>
            <a:srgbClr val="7F7F7F"/>
          </a:solidFill>
          <a:latin typeface="Trebuchet MS"/>
          <a:ea typeface="Trebuchet MS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19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9" r:id="rId2"/>
    <p:sldLayoutId id="2147483698" r:id="rId3"/>
    <p:sldLayoutId id="2147483704" r:id="rId4"/>
    <p:sldLayoutId id="2147483710" r:id="rId5"/>
    <p:sldLayoutId id="2147483699" r:id="rId6"/>
    <p:sldLayoutId id="2147483705" r:id="rId7"/>
    <p:sldLayoutId id="2147483711" r:id="rId8"/>
    <p:sldLayoutId id="2147483700" r:id="rId9"/>
    <p:sldLayoutId id="2147483706" r:id="rId10"/>
    <p:sldLayoutId id="2147483712" r:id="rId11"/>
    <p:sldLayoutId id="2147483701" r:id="rId12"/>
    <p:sldLayoutId id="2147483707" r:id="rId13"/>
    <p:sldLayoutId id="2147483713" r:id="rId14"/>
    <p:sldLayoutId id="2147483702" r:id="rId15"/>
    <p:sldLayoutId id="2147483708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420688" y="1406525"/>
            <a:ext cx="8356600" cy="1258888"/>
          </a:xfrm>
        </p:spPr>
        <p:txBody>
          <a:bodyPr/>
          <a:lstStyle/>
          <a:p>
            <a:pPr algn="l" eaLnBrk="1" hangingPunct="1"/>
            <a:r>
              <a:rPr lang="en-GB" sz="4000" dirty="0" smtClean="0">
                <a:latin typeface="Trebuchet MS" charset="0"/>
              </a:rPr>
              <a:t>Consultation on Liverpool’s Hospital-Based Orthopaedic and ENT Services for Adults</a:t>
            </a:r>
            <a:endParaRPr lang="en-GB" sz="4000" dirty="0">
              <a:latin typeface="Trebuchet MS" charset="0"/>
            </a:endParaRP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420688" y="2665413"/>
            <a:ext cx="8356600" cy="831850"/>
          </a:xfrm>
        </p:spPr>
        <p:txBody>
          <a:bodyPr/>
          <a:lstStyle/>
          <a:p>
            <a:pPr algn="l" eaLnBrk="1" hangingPunct="1"/>
            <a:r>
              <a:rPr lang="en-GB" dirty="0" smtClean="0">
                <a:latin typeface="Trebuchet MS" charset="0"/>
              </a:rPr>
              <a:t>26 June to 15 September 2017</a:t>
            </a:r>
            <a:endParaRPr lang="en-GB" dirty="0">
              <a:latin typeface="Trebuchet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98" y="3497263"/>
            <a:ext cx="4072380" cy="272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422275" y="596900"/>
            <a:ext cx="5400675" cy="766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>
                <a:latin typeface="Trebuchet MS" charset="0"/>
              </a:rPr>
              <a:t>Consultation Findings</a:t>
            </a:r>
            <a:endParaRPr lang="en-GB" sz="4000" dirty="0">
              <a:latin typeface="Trebuchet MS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22275" y="1820863"/>
            <a:ext cx="8355013" cy="4600575"/>
          </a:xfrm>
        </p:spPr>
        <p:txBody>
          <a:bodyPr/>
          <a:lstStyle/>
          <a:p>
            <a:r>
              <a:rPr lang="en-GB" dirty="0">
                <a:latin typeface="Trebuchet MS" charset="0"/>
              </a:rPr>
              <a:t>Do you think that the doctors have come up with the best plan </a:t>
            </a:r>
            <a:r>
              <a:rPr lang="en-GB" dirty="0" smtClean="0">
                <a:latin typeface="Trebuchet MS" charset="0"/>
              </a:rPr>
              <a:t>for ENT?</a:t>
            </a:r>
            <a:endParaRPr lang="en-GB" dirty="0">
              <a:latin typeface="Trebuchet MS" charset="0"/>
            </a:endParaRPr>
          </a:p>
        </p:txBody>
      </p:sp>
      <p:sp>
        <p:nvSpPr>
          <p:cNvPr id="5123" name="Slide Number Placeholder 5"/>
          <p:cNvSpPr txBox="1">
            <a:spLocks/>
          </p:cNvSpPr>
          <p:nvPr/>
        </p:nvSpPr>
        <p:spPr bwMode="auto">
          <a:xfrm>
            <a:off x="446088" y="5905500"/>
            <a:ext cx="533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sz="1000">
              <a:solidFill>
                <a:srgbClr val="97B32B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 r="9892"/>
          <a:stretch/>
        </p:blipFill>
        <p:spPr bwMode="auto">
          <a:xfrm>
            <a:off x="-195807" y="3176843"/>
            <a:ext cx="7313720" cy="2728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136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422275" y="596900"/>
            <a:ext cx="5400675" cy="766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>
                <a:latin typeface="Trebuchet MS" charset="0"/>
              </a:rPr>
              <a:t>Consultation Findings</a:t>
            </a:r>
            <a:endParaRPr lang="en-GB" sz="4000" dirty="0">
              <a:latin typeface="Trebuchet MS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22275" y="1820863"/>
            <a:ext cx="8355013" cy="4600575"/>
          </a:xfrm>
        </p:spPr>
        <p:txBody>
          <a:bodyPr/>
          <a:lstStyle/>
          <a:p>
            <a:r>
              <a:rPr lang="en-GB" dirty="0">
                <a:latin typeface="Trebuchet MS" charset="0"/>
              </a:rPr>
              <a:t>How might the changes affect you? </a:t>
            </a:r>
          </a:p>
        </p:txBody>
      </p:sp>
      <p:sp>
        <p:nvSpPr>
          <p:cNvPr id="5123" name="Slide Number Placeholder 5"/>
          <p:cNvSpPr txBox="1">
            <a:spLocks/>
          </p:cNvSpPr>
          <p:nvPr/>
        </p:nvSpPr>
        <p:spPr bwMode="auto">
          <a:xfrm>
            <a:off x="446088" y="5905500"/>
            <a:ext cx="533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sz="1000">
              <a:solidFill>
                <a:srgbClr val="97B32B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9"/>
          <a:stretch/>
        </p:blipFill>
        <p:spPr bwMode="auto">
          <a:xfrm>
            <a:off x="1425656" y="2676482"/>
            <a:ext cx="5433490" cy="3318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6943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/>
          <a:stretch/>
        </p:blipFill>
        <p:spPr bwMode="auto">
          <a:xfrm>
            <a:off x="422275" y="3001732"/>
            <a:ext cx="6957266" cy="3161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422275" y="596900"/>
            <a:ext cx="5400675" cy="766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>
                <a:latin typeface="Trebuchet MS" charset="0"/>
              </a:rPr>
              <a:t>Consultation Findings</a:t>
            </a:r>
            <a:endParaRPr lang="en-GB" sz="4000" dirty="0">
              <a:latin typeface="Trebuchet MS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22275" y="1820863"/>
            <a:ext cx="8355013" cy="4600575"/>
          </a:xfrm>
        </p:spPr>
        <p:txBody>
          <a:bodyPr/>
          <a:lstStyle/>
          <a:p>
            <a:r>
              <a:rPr lang="en-GB" dirty="0">
                <a:latin typeface="Trebuchet MS" charset="0"/>
              </a:rPr>
              <a:t>How might the changes affect you? - by region</a:t>
            </a:r>
          </a:p>
        </p:txBody>
      </p:sp>
      <p:sp>
        <p:nvSpPr>
          <p:cNvPr id="5123" name="Slide Number Placeholder 5"/>
          <p:cNvSpPr txBox="1">
            <a:spLocks/>
          </p:cNvSpPr>
          <p:nvPr/>
        </p:nvSpPr>
        <p:spPr bwMode="auto">
          <a:xfrm>
            <a:off x="446088" y="5905500"/>
            <a:ext cx="533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sz="1000">
              <a:solidFill>
                <a:srgbClr val="97B32B"/>
              </a:solidFill>
              <a:latin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424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422275" y="596900"/>
            <a:ext cx="5400675" cy="766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>
                <a:latin typeface="Trebuchet MS" charset="0"/>
              </a:rPr>
              <a:t>Consultation Findings</a:t>
            </a:r>
            <a:endParaRPr lang="en-GB" sz="4000" dirty="0">
              <a:latin typeface="Trebuchet MS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22275" y="1820863"/>
            <a:ext cx="8355013" cy="4600575"/>
          </a:xfrm>
        </p:spPr>
        <p:txBody>
          <a:bodyPr/>
          <a:lstStyle/>
          <a:p>
            <a:r>
              <a:rPr lang="en-GB" dirty="0">
                <a:latin typeface="Trebuchet MS" charset="0"/>
              </a:rPr>
              <a:t>What would be the impact of travelling further to use services?</a:t>
            </a:r>
          </a:p>
        </p:txBody>
      </p:sp>
      <p:sp>
        <p:nvSpPr>
          <p:cNvPr id="5123" name="Slide Number Placeholder 5"/>
          <p:cNvSpPr txBox="1">
            <a:spLocks/>
          </p:cNvSpPr>
          <p:nvPr/>
        </p:nvSpPr>
        <p:spPr bwMode="auto">
          <a:xfrm>
            <a:off x="446088" y="5905500"/>
            <a:ext cx="533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sz="1000">
              <a:solidFill>
                <a:srgbClr val="97B32B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8"/>
          <a:stretch/>
        </p:blipFill>
        <p:spPr bwMode="auto">
          <a:xfrm>
            <a:off x="1119352" y="3129915"/>
            <a:ext cx="5598879" cy="3728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67810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Impact of traveling by region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276" y="1184884"/>
            <a:ext cx="8201697" cy="35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422275" y="596900"/>
            <a:ext cx="5400675" cy="766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>
                <a:latin typeface="Trebuchet MS" charset="0"/>
              </a:rPr>
              <a:t>Consultation Findings</a:t>
            </a:r>
            <a:endParaRPr lang="en-GB" sz="4000" dirty="0">
              <a:latin typeface="Trebuchet MS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22275" y="1820863"/>
            <a:ext cx="8355013" cy="4600575"/>
          </a:xfrm>
        </p:spPr>
        <p:txBody>
          <a:bodyPr/>
          <a:lstStyle/>
          <a:p>
            <a:r>
              <a:rPr lang="en-GB" dirty="0" smtClean="0">
                <a:latin typeface="Trebuchet MS" charset="0"/>
              </a:rPr>
              <a:t>How would you travel to hospital for a planned procedure?</a:t>
            </a:r>
            <a:endParaRPr lang="en-GB" dirty="0">
              <a:latin typeface="Trebuchet MS" charset="0"/>
            </a:endParaRPr>
          </a:p>
        </p:txBody>
      </p:sp>
      <p:sp>
        <p:nvSpPr>
          <p:cNvPr id="5123" name="Slide Number Placeholder 5"/>
          <p:cNvSpPr txBox="1">
            <a:spLocks/>
          </p:cNvSpPr>
          <p:nvPr/>
        </p:nvSpPr>
        <p:spPr bwMode="auto">
          <a:xfrm>
            <a:off x="446088" y="5905500"/>
            <a:ext cx="533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sz="1000">
              <a:solidFill>
                <a:srgbClr val="97B32B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40" y="3086594"/>
            <a:ext cx="6800612" cy="37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97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70027" y="236483"/>
            <a:ext cx="3347090" cy="230176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2"/>
                </a:solidFill>
              </a:rPr>
              <a:t>They haven’t thought about people with disabilities or mobility issues’ </a:t>
            </a:r>
            <a:r>
              <a:rPr lang="en-GB" i="1" dirty="0" smtClean="0">
                <a:solidFill>
                  <a:schemeClr val="tx2"/>
                </a:solidFill>
              </a:rPr>
              <a:t>– </a:t>
            </a:r>
            <a:r>
              <a:rPr lang="en-GB" i="1" dirty="0" err="1" smtClean="0">
                <a:solidFill>
                  <a:schemeClr val="tx2"/>
                </a:solidFill>
              </a:rPr>
              <a:t>Henshaws</a:t>
            </a:r>
            <a:r>
              <a:rPr lang="en-GB" i="1" dirty="0" smtClean="0">
                <a:solidFill>
                  <a:schemeClr val="tx2"/>
                </a:solidFill>
              </a:rPr>
              <a:t> service user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950373" y="1797269"/>
            <a:ext cx="3342290" cy="2506717"/>
          </a:xfrm>
          <a:prstGeom prst="wedgeRectCallout">
            <a:avLst>
              <a:gd name="adj1" fmla="val 9356"/>
              <a:gd name="adj2" fmla="val 625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bg1"/>
                </a:solidFill>
              </a:rPr>
              <a:t>this is a good proposal as long as they work hand in glove with </a:t>
            </a:r>
            <a:r>
              <a:rPr lang="en-GB" i="1" dirty="0" err="1">
                <a:solidFill>
                  <a:schemeClr val="bg1"/>
                </a:solidFill>
              </a:rPr>
              <a:t>Merseytravel</a:t>
            </a:r>
            <a:r>
              <a:rPr lang="en-GB" i="1" dirty="0">
                <a:solidFill>
                  <a:schemeClr val="bg1"/>
                </a:solidFill>
              </a:rPr>
              <a:t> and put on a decent bus service for people who live in the south end of the city and want to go to the north end.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99546" y="3200400"/>
            <a:ext cx="4414344" cy="282227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Participants were worried that the changes may mean they incur travel costs that they couldn’t afford.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en-GB" dirty="0" err="1" smtClean="0">
                <a:solidFill>
                  <a:schemeClr val="accent5">
                    <a:lumMod val="50000"/>
                  </a:schemeClr>
                </a:solidFill>
              </a:rPr>
              <a:t>Mencap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84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422275" y="596900"/>
            <a:ext cx="5400675" cy="766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>
                <a:latin typeface="Trebuchet MS" charset="0"/>
              </a:rPr>
              <a:t>Consultation Findings</a:t>
            </a:r>
            <a:endParaRPr lang="en-GB" sz="4000" dirty="0">
              <a:latin typeface="Trebuchet MS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22275" y="1820863"/>
            <a:ext cx="8355013" cy="4600575"/>
          </a:xfrm>
        </p:spPr>
        <p:txBody>
          <a:bodyPr/>
          <a:lstStyle/>
          <a:p>
            <a:r>
              <a:rPr lang="en-GB" dirty="0">
                <a:latin typeface="Trebuchet MS" charset="0"/>
              </a:rPr>
              <a:t>How long would you be prepared to travel for a planned procedure?</a:t>
            </a:r>
          </a:p>
        </p:txBody>
      </p:sp>
      <p:sp>
        <p:nvSpPr>
          <p:cNvPr id="5123" name="Slide Number Placeholder 5"/>
          <p:cNvSpPr txBox="1">
            <a:spLocks/>
          </p:cNvSpPr>
          <p:nvPr/>
        </p:nvSpPr>
        <p:spPr bwMode="auto">
          <a:xfrm>
            <a:off x="446088" y="5905500"/>
            <a:ext cx="533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sz="1000">
              <a:solidFill>
                <a:srgbClr val="97B32B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4" y="2900854"/>
            <a:ext cx="8875986" cy="3957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251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835" t="15594" r="65654" b="27847"/>
          <a:stretch/>
        </p:blipFill>
        <p:spPr>
          <a:xfrm>
            <a:off x="0" y="0"/>
            <a:ext cx="9290304" cy="72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40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1"/>
            <a:ext cx="5400000" cy="766800"/>
          </a:xfrm>
        </p:spPr>
        <p:txBody>
          <a:bodyPr/>
          <a:lstStyle/>
          <a:p>
            <a:r>
              <a:rPr lang="en-GB" dirty="0" smtClean="0"/>
              <a:t>Mitigations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800" dirty="0"/>
          </a:p>
          <a:p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57207"/>
              </p:ext>
            </p:extLst>
          </p:nvPr>
        </p:nvGraphicFramePr>
        <p:xfrm>
          <a:off x="0" y="1040525"/>
          <a:ext cx="9144000" cy="606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509">
                  <a:extLst>
                    <a:ext uri="{9D8B030D-6E8A-4147-A177-3AD203B41FA5}">
                      <a16:colId xmlns:a16="http://schemas.microsoft.com/office/drawing/2014/main" xmlns="" val="3999224310"/>
                    </a:ext>
                  </a:extLst>
                </a:gridCol>
                <a:gridCol w="6334491">
                  <a:extLst>
                    <a:ext uri="{9D8B030D-6E8A-4147-A177-3AD203B41FA5}">
                      <a16:colId xmlns:a16="http://schemas.microsoft.com/office/drawing/2014/main" xmlns="" val="1745614258"/>
                    </a:ext>
                  </a:extLst>
                </a:gridCol>
              </a:tblGrid>
              <a:tr h="374665">
                <a:tc>
                  <a:txBody>
                    <a:bodyPr/>
                    <a:lstStyle/>
                    <a:p>
                      <a:r>
                        <a:rPr lang="en-GB" dirty="0" smtClean="0"/>
                        <a:t>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Mitigation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2060172"/>
                  </a:ext>
                </a:extLst>
              </a:tr>
              <a:tr h="109357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Concerns regarding impact on quality of care were mainly from South Sefton residents.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Further engagement with south </a:t>
                      </a:r>
                      <a:r>
                        <a:rPr lang="en-GB" sz="1600" dirty="0" err="1" smtClean="0"/>
                        <a:t>sefton</a:t>
                      </a:r>
                      <a:r>
                        <a:rPr lang="en-GB" sz="1600" dirty="0" smtClean="0"/>
                        <a:t> service users to understand perceptions around quality of care and how these could be addressed/reassurance offered. This can run in parallel with approval processes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8757695"/>
                  </a:ext>
                </a:extLst>
              </a:tr>
              <a:tr h="34189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Transport concerns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Immediate actions to include:-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err="1" smtClean="0"/>
                        <a:t>Merseytravel</a:t>
                      </a:r>
                      <a:r>
                        <a:rPr lang="en-GB" sz="1600" dirty="0" smtClean="0"/>
                        <a:t> app embedded on each trusts </a:t>
                      </a:r>
                      <a:r>
                        <a:rPr lang="en-GB" sz="1600" dirty="0" err="1" smtClean="0"/>
                        <a:t>webiste</a:t>
                      </a:r>
                      <a:r>
                        <a:rPr lang="en-GB" sz="1600" dirty="0" smtClean="0"/>
                        <a:t> – offers access routes to hospital.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Patient letters - include a reminder of how people can find information regarding travel options – i.e. link to </a:t>
                      </a:r>
                      <a:r>
                        <a:rPr lang="en-GB" sz="1600" dirty="0" err="1" smtClean="0"/>
                        <a:t>Merseytravel</a:t>
                      </a:r>
                      <a:r>
                        <a:rPr lang="en-GB" sz="1600" dirty="0" smtClean="0"/>
                        <a:t> and their phone number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Have information available of criteria for accessing patient ambulance</a:t>
                      </a:r>
                      <a:r>
                        <a:rPr lang="en-GB" sz="1600" baseline="0" dirty="0" smtClean="0"/>
                        <a:t> service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 smtClean="0"/>
                        <a:t>Short-term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/>
                        <a:t>•	Staggered admissions and scheduling – opportunities for coproduction and can run in parallel with approvals process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/>
                        <a:t>Monitoring DNA data by protected characteristics to ensure</a:t>
                      </a:r>
                      <a:r>
                        <a:rPr lang="en-GB" sz="1600" baseline="0" dirty="0" smtClean="0"/>
                        <a:t> equality of </a:t>
                      </a:r>
                      <a:r>
                        <a:rPr lang="en-GB" sz="1600" baseline="0" dirty="0" err="1" smtClean="0"/>
                        <a:t>acess</a:t>
                      </a:r>
                      <a:endParaRPr lang="en-GB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6323322"/>
                  </a:ext>
                </a:extLst>
              </a:tr>
              <a:tr h="1093578"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 A change of service location can cause anxiety for i</a:t>
                      </a:r>
                      <a:r>
                        <a:rPr lang="en-GB" sz="1600" dirty="0" smtClean="0"/>
                        <a:t>ndividuals with learning disabilities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Use pre-op assessment </a:t>
                      </a:r>
                      <a:r>
                        <a:rPr lang="en-GB" sz="1600" dirty="0" err="1" smtClean="0"/>
                        <a:t>proforma</a:t>
                      </a:r>
                      <a:r>
                        <a:rPr lang="en-GB" sz="1600" dirty="0" smtClean="0"/>
                        <a:t> as a check for staff to flag up that</a:t>
                      </a:r>
                      <a:r>
                        <a:rPr lang="en-GB" sz="1600" baseline="0" dirty="0" smtClean="0"/>
                        <a:t> patients </a:t>
                      </a:r>
                      <a:r>
                        <a:rPr lang="en-GB" sz="1600" dirty="0" smtClean="0"/>
                        <a:t>with LD can go to the centre in advance to get used to the environment if they wish. This already happens in Aintree.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939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0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84400"/>
            <a:ext cx="5798910" cy="7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Recap on what is being proposed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501884"/>
            <a:ext cx="9143999" cy="53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67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275408"/>
            <a:ext cx="8354604" cy="4320000"/>
          </a:xfrm>
        </p:spPr>
        <p:txBody>
          <a:bodyPr/>
          <a:lstStyle/>
          <a:p>
            <a:pPr lvl="0"/>
            <a:r>
              <a:rPr lang="en-GB" sz="2800" dirty="0"/>
              <a:t>Full feasibility study </a:t>
            </a:r>
            <a:r>
              <a:rPr lang="en-GB" sz="2800" dirty="0" smtClean="0"/>
              <a:t>to </a:t>
            </a:r>
            <a:r>
              <a:rPr lang="en-GB" sz="2800" dirty="0"/>
              <a:t>Royal and Aintree Board’s – End of Feb </a:t>
            </a:r>
            <a:r>
              <a:rPr lang="en-GB" sz="2800" dirty="0" smtClean="0"/>
              <a:t>18</a:t>
            </a:r>
          </a:p>
          <a:p>
            <a:pPr marL="0" lvl="0" indent="0">
              <a:buNone/>
            </a:pPr>
            <a:endParaRPr lang="en-GB" sz="900" dirty="0"/>
          </a:p>
          <a:p>
            <a:pPr lvl="0"/>
            <a:r>
              <a:rPr lang="en-GB" sz="2800" dirty="0"/>
              <a:t>Final stage 2 assurance from NHS England Stage – After board approval, March </a:t>
            </a:r>
            <a:r>
              <a:rPr lang="en-GB" sz="2800" dirty="0" smtClean="0"/>
              <a:t>18</a:t>
            </a:r>
          </a:p>
          <a:p>
            <a:pPr marL="0" lvl="0" indent="0">
              <a:buNone/>
            </a:pPr>
            <a:endParaRPr lang="en-GB" sz="900" dirty="0"/>
          </a:p>
          <a:p>
            <a:pPr lvl="0"/>
            <a:r>
              <a:rPr lang="en-GB" sz="2800" dirty="0"/>
              <a:t>CCG Joint Committee or Individual CCG Governing bodies – March 18 (subject to NHSE stage 2 assurance being obtained</a:t>
            </a:r>
            <a:r>
              <a:rPr lang="en-GB" sz="2800" dirty="0" smtClean="0"/>
              <a:t>)</a:t>
            </a:r>
          </a:p>
          <a:p>
            <a:pPr marL="0" lvl="0" indent="0">
              <a:buNone/>
            </a:pPr>
            <a:endParaRPr lang="en-GB" sz="900" dirty="0"/>
          </a:p>
          <a:p>
            <a:pPr lvl="0"/>
            <a:r>
              <a:rPr lang="en-GB" sz="2800" dirty="0"/>
              <a:t>Joint OSC – </a:t>
            </a:r>
            <a:r>
              <a:rPr lang="en-GB" sz="2800" dirty="0" smtClean="0"/>
              <a:t>TBC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77443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988" y="2568836"/>
            <a:ext cx="7191098" cy="766800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Any Questions 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48970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Consultation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440000"/>
            <a:ext cx="8354604" cy="331210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The objectives for the consultation </a:t>
            </a:r>
            <a:r>
              <a:rPr lang="en-GB" sz="1800" dirty="0" smtClean="0"/>
              <a:t>were </a:t>
            </a:r>
            <a:r>
              <a:rPr lang="en-GB" sz="1800" dirty="0"/>
              <a:t>to</a:t>
            </a:r>
            <a:r>
              <a:rPr lang="en-GB" sz="1800" dirty="0" smtClean="0"/>
              <a:t>:-</a:t>
            </a:r>
          </a:p>
          <a:p>
            <a:pPr marL="0" indent="0">
              <a:buNone/>
            </a:pPr>
            <a:endParaRPr lang="en-GB" sz="1100" dirty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Increase </a:t>
            </a:r>
            <a:r>
              <a:rPr lang="en-GB" sz="1400" dirty="0"/>
              <a:t>understanding among patients and public of the issues prompting the review of Orthopaedic and ENT services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Share </a:t>
            </a:r>
            <a:r>
              <a:rPr lang="en-GB" sz="1400" dirty="0"/>
              <a:t>the potential solutions that have been considered in the review and present the preferred option.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Understand </a:t>
            </a:r>
            <a:r>
              <a:rPr lang="en-GB" sz="1400" dirty="0"/>
              <a:t>whether people recognise and support the reasons for changing how and where care is provided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Understand </a:t>
            </a:r>
            <a:r>
              <a:rPr lang="en-GB" sz="1400" dirty="0"/>
              <a:t>how the preferred option may impact on the local population and their views of the proposed change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Understand </a:t>
            </a:r>
            <a:r>
              <a:rPr lang="en-GB" sz="1400" dirty="0"/>
              <a:t>whether there are differences of view among different communities and whether any adjustments \ mitigations can be made to the proposed option, especially regarding meeting Equalities duties. The biggest difference for patients – in some cases - will be additional travel.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Provide </a:t>
            </a:r>
            <a:r>
              <a:rPr lang="en-GB" sz="1400" dirty="0"/>
              <a:t>people with a range of mechanisms to share their views about proposals for these services.</a:t>
            </a:r>
          </a:p>
        </p:txBody>
      </p:sp>
    </p:spTree>
    <p:extLst>
      <p:ext uri="{BB962C8B-B14F-4D97-AF65-F5344CB8AC3E}">
        <p14:creationId xmlns:p14="http://schemas.microsoft.com/office/powerpoint/2010/main" val="190156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422275" y="596900"/>
            <a:ext cx="5400675" cy="766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>
                <a:latin typeface="Trebuchet MS" charset="0"/>
              </a:rPr>
              <a:t>Consultation Format</a:t>
            </a:r>
            <a:endParaRPr lang="en-GB" sz="4000" dirty="0">
              <a:latin typeface="Trebuchet MS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2598034" y="1812926"/>
            <a:ext cx="3868754" cy="4329457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Trebuchet MS" charset="0"/>
              </a:rPr>
              <a:t>Website and social media</a:t>
            </a:r>
          </a:p>
          <a:p>
            <a:pPr eaLnBrk="1" hangingPunct="1"/>
            <a:r>
              <a:rPr lang="en-GB" sz="2400" dirty="0" smtClean="0">
                <a:latin typeface="Trebuchet MS" charset="0"/>
              </a:rPr>
              <a:t>Booklet</a:t>
            </a:r>
          </a:p>
          <a:p>
            <a:pPr eaLnBrk="1" hangingPunct="1"/>
            <a:r>
              <a:rPr lang="en-GB" sz="2400" dirty="0" smtClean="0">
                <a:latin typeface="Trebuchet MS" charset="0"/>
              </a:rPr>
              <a:t>VCSE Engagement Partners</a:t>
            </a:r>
          </a:p>
          <a:p>
            <a:pPr eaLnBrk="1" hangingPunct="1"/>
            <a:r>
              <a:rPr lang="en-GB" sz="2400" dirty="0" smtClean="0">
                <a:latin typeface="Trebuchet MS" charset="0"/>
              </a:rPr>
              <a:t>Public Events/ </a:t>
            </a:r>
            <a:r>
              <a:rPr lang="en-GB" sz="2400" dirty="0" err="1" smtClean="0">
                <a:latin typeface="Trebuchet MS" charset="0"/>
              </a:rPr>
              <a:t>HealthWatch</a:t>
            </a:r>
            <a:endParaRPr lang="en-GB" sz="2400" dirty="0" smtClean="0">
              <a:latin typeface="Trebuchet MS" charset="0"/>
            </a:endParaRPr>
          </a:p>
          <a:p>
            <a:pPr eaLnBrk="1" hangingPunct="1"/>
            <a:r>
              <a:rPr lang="en-GB" sz="2400" dirty="0" smtClean="0">
                <a:latin typeface="Trebuchet MS" charset="0"/>
              </a:rPr>
              <a:t>Clinics </a:t>
            </a:r>
          </a:p>
          <a:p>
            <a:pPr eaLnBrk="1" hangingPunct="1"/>
            <a:r>
              <a:rPr lang="en-GB" sz="2400" dirty="0" smtClean="0">
                <a:latin typeface="Trebuchet MS" charset="0"/>
              </a:rPr>
              <a:t>Using existing workforce</a:t>
            </a:r>
          </a:p>
        </p:txBody>
      </p:sp>
      <p:sp>
        <p:nvSpPr>
          <p:cNvPr id="5123" name="Slide Number Placeholder 5"/>
          <p:cNvSpPr txBox="1">
            <a:spLocks/>
          </p:cNvSpPr>
          <p:nvPr/>
        </p:nvSpPr>
        <p:spPr bwMode="auto">
          <a:xfrm>
            <a:off x="446088" y="5905500"/>
            <a:ext cx="533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sz="1000">
              <a:solidFill>
                <a:srgbClr val="97B32B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3101" r="3965" b="7267"/>
          <a:stretch/>
        </p:blipFill>
        <p:spPr>
          <a:xfrm rot="267124">
            <a:off x="6371705" y="1240742"/>
            <a:ext cx="2308300" cy="3151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0" y="2020683"/>
            <a:ext cx="2010544" cy="29661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Consultation Reach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086943"/>
            <a:ext cx="8354604" cy="4320000"/>
          </a:xfrm>
        </p:spPr>
        <p:txBody>
          <a:bodyPr/>
          <a:lstStyle/>
          <a:p>
            <a:r>
              <a:rPr lang="en-GB" sz="2400" dirty="0"/>
              <a:t>10,030 consultation </a:t>
            </a:r>
            <a:r>
              <a:rPr lang="en-GB" sz="2400" dirty="0" smtClean="0"/>
              <a:t>booklets distributed</a:t>
            </a:r>
          </a:p>
          <a:p>
            <a:r>
              <a:rPr lang="en-GB" sz="2400" dirty="0" smtClean="0"/>
              <a:t>Trust volunteers </a:t>
            </a:r>
            <a:r>
              <a:rPr lang="en-GB" sz="2400" dirty="0"/>
              <a:t>gave out </a:t>
            </a:r>
            <a:r>
              <a:rPr lang="en-GB" sz="2400" dirty="0" smtClean="0"/>
              <a:t>3067 </a:t>
            </a:r>
            <a:r>
              <a:rPr lang="en-GB" sz="2400" dirty="0"/>
              <a:t>surveys and directly supported </a:t>
            </a:r>
            <a:r>
              <a:rPr lang="en-GB" sz="2400" dirty="0" smtClean="0"/>
              <a:t>364 </a:t>
            </a:r>
            <a:r>
              <a:rPr lang="en-GB" sz="2400" dirty="0"/>
              <a:t>people to complete the </a:t>
            </a:r>
            <a:r>
              <a:rPr lang="en-GB" sz="2400" dirty="0" smtClean="0"/>
              <a:t>survey.</a:t>
            </a:r>
          </a:p>
          <a:p>
            <a:r>
              <a:rPr lang="en-GB" sz="2400" dirty="0" smtClean="0"/>
              <a:t>Online </a:t>
            </a:r>
            <a:r>
              <a:rPr lang="en-GB" sz="2400" dirty="0"/>
              <a:t>- 3,870 visits </a:t>
            </a:r>
            <a:r>
              <a:rPr lang="en-GB" sz="2400" dirty="0" smtClean="0"/>
              <a:t>to the website</a:t>
            </a:r>
          </a:p>
          <a:p>
            <a:r>
              <a:rPr lang="en-GB" sz="2400" dirty="0" smtClean="0"/>
              <a:t>Facebook</a:t>
            </a:r>
            <a:r>
              <a:rPr lang="en-GB" sz="2400" dirty="0"/>
              <a:t>	</a:t>
            </a:r>
            <a:r>
              <a:rPr lang="en-GB" sz="2400" dirty="0" smtClean="0"/>
              <a:t>- 57,860 reach</a:t>
            </a:r>
          </a:p>
          <a:p>
            <a:r>
              <a:rPr lang="en-GB" sz="2400" dirty="0"/>
              <a:t>Twitter </a:t>
            </a:r>
            <a:r>
              <a:rPr lang="en-GB" sz="2400" dirty="0" smtClean="0"/>
              <a:t>- 94,204 impressions</a:t>
            </a:r>
          </a:p>
          <a:p>
            <a:r>
              <a:rPr lang="en-GB" sz="2400" dirty="0" smtClean="0"/>
              <a:t>6 Community </a:t>
            </a:r>
            <a:r>
              <a:rPr lang="en-GB" sz="2400" dirty="0"/>
              <a:t>Partner Engagement </a:t>
            </a:r>
            <a:r>
              <a:rPr lang="en-GB" sz="2400" dirty="0" smtClean="0"/>
              <a:t>reaching approx. 600</a:t>
            </a:r>
          </a:p>
          <a:p>
            <a:r>
              <a:rPr lang="en-GB" sz="2400" dirty="0" smtClean="0"/>
              <a:t>20 community meetings</a:t>
            </a:r>
          </a:p>
          <a:p>
            <a:r>
              <a:rPr lang="en-GB" sz="2400" dirty="0" smtClean="0"/>
              <a:t>32 sessions with BME communities</a:t>
            </a:r>
          </a:p>
          <a:p>
            <a:r>
              <a:rPr lang="en-GB" sz="2400" dirty="0" smtClean="0"/>
              <a:t>22 community clinics</a:t>
            </a:r>
          </a:p>
          <a:p>
            <a:r>
              <a:rPr lang="en-GB" sz="2400" dirty="0" smtClean="0"/>
              <a:t>2 </a:t>
            </a:r>
            <a:r>
              <a:rPr lang="en-GB" sz="2400" dirty="0" err="1" smtClean="0"/>
              <a:t>Healthwatch</a:t>
            </a:r>
            <a:r>
              <a:rPr lang="en-GB" sz="2400" dirty="0" smtClean="0"/>
              <a:t> events</a:t>
            </a:r>
          </a:p>
          <a:p>
            <a:r>
              <a:rPr lang="en-GB" sz="2400" dirty="0" smtClean="0">
                <a:latin typeface="Trebuchet MS" charset="0"/>
              </a:rPr>
              <a:t>Direct letters – S&amp;F patient’s only</a:t>
            </a:r>
            <a:endParaRPr lang="en-GB" sz="2400" dirty="0">
              <a:latin typeface="Trebuchet MS" charset="0"/>
            </a:endParaRPr>
          </a:p>
          <a:p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2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422275" y="596900"/>
            <a:ext cx="5400675" cy="766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>
                <a:latin typeface="Trebuchet MS" charset="0"/>
              </a:rPr>
              <a:t>Consultation Findings</a:t>
            </a:r>
            <a:endParaRPr lang="en-GB" sz="4000" dirty="0">
              <a:latin typeface="Trebuchet MS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22275" y="1820863"/>
            <a:ext cx="8355013" cy="460057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Helvetica Neue"/>
                <a:ea typeface="Helvetica Neue"/>
                <a:cs typeface="Helvetica Neue"/>
              </a:rPr>
              <a:t>Overall, there were 2000 responses to the consultation ; 1757 received through a completed survey and 243 individuals involved in 19 focus groups.</a:t>
            </a:r>
            <a:endParaRPr lang="en-GB" dirty="0">
              <a:latin typeface="Trebuchet MS" charset="0"/>
            </a:endParaRPr>
          </a:p>
        </p:txBody>
      </p:sp>
      <p:sp>
        <p:nvSpPr>
          <p:cNvPr id="5123" name="Slide Number Placeholder 5"/>
          <p:cNvSpPr txBox="1">
            <a:spLocks/>
          </p:cNvSpPr>
          <p:nvPr/>
        </p:nvSpPr>
        <p:spPr bwMode="auto">
          <a:xfrm>
            <a:off x="446088" y="5905500"/>
            <a:ext cx="533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sz="1000">
              <a:solidFill>
                <a:srgbClr val="97B32B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697" y="5445289"/>
            <a:ext cx="3467100" cy="1323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1150"/>
            <a:ext cx="2825422" cy="2825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3847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84400"/>
            <a:ext cx="5400000" cy="530609"/>
          </a:xfrm>
        </p:spPr>
        <p:txBody>
          <a:bodyPr/>
          <a:lstStyle/>
          <a:p>
            <a:r>
              <a:rPr lang="en-GB" dirty="0" smtClean="0"/>
              <a:t>Relationship to services</a:t>
            </a:r>
            <a:endParaRPr lang="en-GB" dirty="0"/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6985" y="1140578"/>
            <a:ext cx="4677310" cy="5717422"/>
            <a:chOff x="850" y="5136"/>
            <a:chExt cx="5066" cy="4717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5548" y="5260"/>
              <a:ext cx="369" cy="584"/>
            </a:xfrm>
            <a:custGeom>
              <a:avLst/>
              <a:gdLst>
                <a:gd name="T0" fmla="+- 0 5548 5548"/>
                <a:gd name="T1" fmla="*/ T0 w 369"/>
                <a:gd name="T2" fmla="+- 0 5260 5260"/>
                <a:gd name="T3" fmla="*/ 5260 h 584"/>
                <a:gd name="T4" fmla="+- 0 5548 5548"/>
                <a:gd name="T5" fmla="*/ T4 w 369"/>
                <a:gd name="T6" fmla="+- 0 5702 5260"/>
                <a:gd name="T7" fmla="*/ 5702 h 584"/>
                <a:gd name="T8" fmla="+- 0 5916 5548"/>
                <a:gd name="T9" fmla="*/ T8 w 369"/>
                <a:gd name="T10" fmla="+- 0 5844 5260"/>
                <a:gd name="T11" fmla="*/ 5844 h 584"/>
                <a:gd name="T12" fmla="+- 0 5916 5548"/>
                <a:gd name="T13" fmla="*/ T12 w 369"/>
                <a:gd name="T14" fmla="+- 0 5402 5260"/>
                <a:gd name="T15" fmla="*/ 5402 h 584"/>
                <a:gd name="T16" fmla="+- 0 5548 5548"/>
                <a:gd name="T17" fmla="*/ T16 w 369"/>
                <a:gd name="T18" fmla="+- 0 5260 5260"/>
                <a:gd name="T19" fmla="*/ 5260 h 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69" h="584">
                  <a:moveTo>
                    <a:pt x="0" y="0"/>
                  </a:moveTo>
                  <a:lnTo>
                    <a:pt x="0" y="442"/>
                  </a:lnTo>
                  <a:lnTo>
                    <a:pt x="368" y="584"/>
                  </a:lnTo>
                  <a:lnTo>
                    <a:pt x="368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" y="5136"/>
              <a:ext cx="4987" cy="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706" y="5402"/>
              <a:ext cx="2210" cy="442"/>
            </a:xfrm>
            <a:prstGeom prst="rect">
              <a:avLst/>
            </a:prstGeom>
            <a:solidFill>
              <a:srgbClr val="A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Orthopaedic service users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4828674" y="1078342"/>
            <a:ext cx="4427620" cy="5778446"/>
            <a:chOff x="6063" y="5136"/>
            <a:chExt cx="5089" cy="4715"/>
          </a:xfrm>
        </p:grpSpPr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903" y="5260"/>
              <a:ext cx="250" cy="584"/>
            </a:xfrm>
            <a:custGeom>
              <a:avLst/>
              <a:gdLst>
                <a:gd name="T0" fmla="+- 0 10903 10903"/>
                <a:gd name="T1" fmla="*/ T0 w 250"/>
                <a:gd name="T2" fmla="+- 0 5260 5260"/>
                <a:gd name="T3" fmla="*/ 5260 h 584"/>
                <a:gd name="T4" fmla="+- 0 10903 10903"/>
                <a:gd name="T5" fmla="*/ T4 w 250"/>
                <a:gd name="T6" fmla="+- 0 5702 5260"/>
                <a:gd name="T7" fmla="*/ 5702 h 584"/>
                <a:gd name="T8" fmla="+- 0 11152 10903"/>
                <a:gd name="T9" fmla="*/ T8 w 250"/>
                <a:gd name="T10" fmla="+- 0 5844 5260"/>
                <a:gd name="T11" fmla="*/ 5844 h 584"/>
                <a:gd name="T12" fmla="+- 0 11152 10903"/>
                <a:gd name="T13" fmla="*/ T12 w 250"/>
                <a:gd name="T14" fmla="+- 0 5402 5260"/>
                <a:gd name="T15" fmla="*/ 5402 h 584"/>
                <a:gd name="T16" fmla="+- 0 10903 10903"/>
                <a:gd name="T17" fmla="*/ T16 w 250"/>
                <a:gd name="T18" fmla="+- 0 5260 5260"/>
                <a:gd name="T19" fmla="*/ 5260 h 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50" h="584">
                  <a:moveTo>
                    <a:pt x="0" y="0"/>
                  </a:moveTo>
                  <a:lnTo>
                    <a:pt x="0" y="442"/>
                  </a:lnTo>
                  <a:lnTo>
                    <a:pt x="249" y="584"/>
                  </a:lnTo>
                  <a:lnTo>
                    <a:pt x="249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" y="5136"/>
              <a:ext cx="4987" cy="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9486" y="5402"/>
              <a:ext cx="1666" cy="442"/>
            </a:xfrm>
            <a:prstGeom prst="rect">
              <a:avLst/>
            </a:prstGeom>
            <a:solidFill>
              <a:srgbClr val="A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ENT service users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1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Relationship to service</a:t>
            </a:r>
            <a:endParaRPr lang="en-GB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3287" y="1673142"/>
            <a:ext cx="4588080" cy="5184858"/>
            <a:chOff x="850" y="296"/>
            <a:chExt cx="5078" cy="4545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774" y="432"/>
              <a:ext cx="153" cy="584"/>
            </a:xfrm>
            <a:custGeom>
              <a:avLst/>
              <a:gdLst>
                <a:gd name="T0" fmla="+- 0 5774 5774"/>
                <a:gd name="T1" fmla="*/ T0 w 153"/>
                <a:gd name="T2" fmla="+- 0 432 432"/>
                <a:gd name="T3" fmla="*/ 432 h 584"/>
                <a:gd name="T4" fmla="+- 0 5774 5774"/>
                <a:gd name="T5" fmla="*/ T4 w 153"/>
                <a:gd name="T6" fmla="+- 0 874 432"/>
                <a:gd name="T7" fmla="*/ 874 h 584"/>
                <a:gd name="T8" fmla="+- 0 5927 5774"/>
                <a:gd name="T9" fmla="*/ T8 w 153"/>
                <a:gd name="T10" fmla="+- 0 1016 432"/>
                <a:gd name="T11" fmla="*/ 1016 h 584"/>
                <a:gd name="T12" fmla="+- 0 5927 5774"/>
                <a:gd name="T13" fmla="*/ T12 w 153"/>
                <a:gd name="T14" fmla="+- 0 574 432"/>
                <a:gd name="T15" fmla="*/ 574 h 584"/>
                <a:gd name="T16" fmla="+- 0 5774 5774"/>
                <a:gd name="T17" fmla="*/ T16 w 153"/>
                <a:gd name="T18" fmla="+- 0 432 432"/>
                <a:gd name="T19" fmla="*/ 432 h 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53" h="584">
                  <a:moveTo>
                    <a:pt x="0" y="0"/>
                  </a:moveTo>
                  <a:lnTo>
                    <a:pt x="0" y="442"/>
                  </a:lnTo>
                  <a:lnTo>
                    <a:pt x="153" y="584"/>
                  </a:lnTo>
                  <a:lnTo>
                    <a:pt x="153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" y="296"/>
              <a:ext cx="4987" cy="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933" y="574"/>
              <a:ext cx="1995" cy="442"/>
            </a:xfrm>
            <a:prstGeom prst="rect">
              <a:avLst/>
            </a:prstGeom>
            <a:solidFill>
              <a:srgbClr val="A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1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Close to a service user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772443" y="1673142"/>
            <a:ext cx="4499894" cy="5184858"/>
            <a:chOff x="6063" y="296"/>
            <a:chExt cx="5089" cy="4550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0852" y="432"/>
              <a:ext cx="301" cy="584"/>
            </a:xfrm>
            <a:custGeom>
              <a:avLst/>
              <a:gdLst>
                <a:gd name="T0" fmla="+- 0 10852 10852"/>
                <a:gd name="T1" fmla="*/ T0 w 301"/>
                <a:gd name="T2" fmla="+- 0 432 432"/>
                <a:gd name="T3" fmla="*/ 432 h 584"/>
                <a:gd name="T4" fmla="+- 0 10852 10852"/>
                <a:gd name="T5" fmla="*/ T4 w 301"/>
                <a:gd name="T6" fmla="+- 0 874 432"/>
                <a:gd name="T7" fmla="*/ 874 h 584"/>
                <a:gd name="T8" fmla="+- 0 11152 10852"/>
                <a:gd name="T9" fmla="*/ T8 w 301"/>
                <a:gd name="T10" fmla="+- 0 1016 432"/>
                <a:gd name="T11" fmla="*/ 1016 h 584"/>
                <a:gd name="T12" fmla="+- 0 11152 10852"/>
                <a:gd name="T13" fmla="*/ T12 w 301"/>
                <a:gd name="T14" fmla="+- 0 574 432"/>
                <a:gd name="T15" fmla="*/ 574 h 584"/>
                <a:gd name="T16" fmla="+- 0 10852 10852"/>
                <a:gd name="T17" fmla="*/ T16 w 301"/>
                <a:gd name="T18" fmla="+- 0 432 432"/>
                <a:gd name="T19" fmla="*/ 432 h 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01" h="584">
                  <a:moveTo>
                    <a:pt x="0" y="0"/>
                  </a:moveTo>
                  <a:lnTo>
                    <a:pt x="0" y="442"/>
                  </a:lnTo>
                  <a:lnTo>
                    <a:pt x="300" y="584"/>
                  </a:lnTo>
                  <a:lnTo>
                    <a:pt x="30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" y="296"/>
              <a:ext cx="4987" cy="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9010" y="574"/>
              <a:ext cx="2142" cy="442"/>
            </a:xfrm>
            <a:prstGeom prst="rect">
              <a:avLst/>
            </a:prstGeom>
            <a:solidFill>
              <a:srgbClr val="A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1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Works with service users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4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13909" r="9004"/>
          <a:stretch/>
        </p:blipFill>
        <p:spPr bwMode="auto">
          <a:xfrm>
            <a:off x="94592" y="3531477"/>
            <a:ext cx="6968360" cy="3326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422275" y="596900"/>
            <a:ext cx="5400675" cy="766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>
                <a:latin typeface="Trebuchet MS" charset="0"/>
              </a:rPr>
              <a:t>Consultation Findings</a:t>
            </a:r>
            <a:endParaRPr lang="en-GB" sz="4000" dirty="0">
              <a:latin typeface="Trebuchet MS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22275" y="1820863"/>
            <a:ext cx="8355013" cy="4600575"/>
          </a:xfrm>
        </p:spPr>
        <p:txBody>
          <a:bodyPr/>
          <a:lstStyle/>
          <a:p>
            <a:r>
              <a:rPr lang="en-GB" dirty="0" smtClean="0">
                <a:latin typeface="Trebuchet MS" charset="0"/>
              </a:rPr>
              <a:t>Do you think that the doctors have come up with the best plan for orthopaedics?</a:t>
            </a:r>
            <a:endParaRPr lang="en-GB" dirty="0">
              <a:latin typeface="Trebuchet MS" charset="0"/>
            </a:endParaRPr>
          </a:p>
        </p:txBody>
      </p:sp>
      <p:sp>
        <p:nvSpPr>
          <p:cNvPr id="5123" name="Slide Number Placeholder 5"/>
          <p:cNvSpPr txBox="1">
            <a:spLocks/>
          </p:cNvSpPr>
          <p:nvPr/>
        </p:nvSpPr>
        <p:spPr bwMode="auto">
          <a:xfrm>
            <a:off x="446088" y="5905500"/>
            <a:ext cx="533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sz="1000">
              <a:solidFill>
                <a:srgbClr val="97B32B"/>
              </a:solidFill>
              <a:latin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840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LP_PowerpointTemplate">
  <a:themeElements>
    <a:clrScheme name="Healthy Liverpool 1">
      <a:dk1>
        <a:srgbClr val="5AB031"/>
      </a:dk1>
      <a:lt1>
        <a:sysClr val="window" lastClr="FFFFFF"/>
      </a:lt1>
      <a:dk2>
        <a:srgbClr val="000000"/>
      </a:dk2>
      <a:lt2>
        <a:srgbClr val="F4E718"/>
      </a:lt2>
      <a:accent1>
        <a:srgbClr val="5AB031"/>
      </a:accent1>
      <a:accent2>
        <a:srgbClr val="9AC328"/>
      </a:accent2>
      <a:accent3>
        <a:srgbClr val="CAD522"/>
      </a:accent3>
      <a:accent4>
        <a:srgbClr val="F4E718"/>
      </a:accent4>
      <a:accent5>
        <a:srgbClr val="787878"/>
      </a:accent5>
      <a:accent6>
        <a:srgbClr val="C8C8C8"/>
      </a:accent6>
      <a:hlink>
        <a:srgbClr val="CAD522"/>
      </a:hlink>
      <a:folHlink>
        <a:srgbClr val="7878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HLP_PowerpointTemplate</Template>
  <TotalTime>928</TotalTime>
  <Words>670</Words>
  <Application>Microsoft Office PowerPoint</Application>
  <PresentationFormat>On-screen Show (4:3)</PresentationFormat>
  <Paragraphs>100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HLP_PowerpointTemplate</vt:lpstr>
      <vt:lpstr>Custom Design</vt:lpstr>
      <vt:lpstr>Consultation on Liverpool’s Hospital-Based Orthopaedic and ENT Services for Adults</vt:lpstr>
      <vt:lpstr>Recap on what is being proposed</vt:lpstr>
      <vt:lpstr>Consultation Objectives</vt:lpstr>
      <vt:lpstr>Consultation Format</vt:lpstr>
      <vt:lpstr>Consultation Reach</vt:lpstr>
      <vt:lpstr>Consultation Findings</vt:lpstr>
      <vt:lpstr>Relationship to services</vt:lpstr>
      <vt:lpstr>Relationship to service</vt:lpstr>
      <vt:lpstr>Consultation Findings</vt:lpstr>
      <vt:lpstr>Consultation Findings</vt:lpstr>
      <vt:lpstr>Consultation Findings</vt:lpstr>
      <vt:lpstr>Consultation Findings</vt:lpstr>
      <vt:lpstr>Consultation Findings</vt:lpstr>
      <vt:lpstr>Impact of traveling by region</vt:lpstr>
      <vt:lpstr>Consultation Findings</vt:lpstr>
      <vt:lpstr>PowerPoint Presentation</vt:lpstr>
      <vt:lpstr>Consultation Findings</vt:lpstr>
      <vt:lpstr>PowerPoint Presentation</vt:lpstr>
      <vt:lpstr>Mitigations</vt:lpstr>
      <vt:lpstr>Next Steps</vt:lpstr>
      <vt:lpstr>Any 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TO GO HERE</dc:title>
  <dc:creator>Chloe Crilly</dc:creator>
  <cp:lastModifiedBy>Kelly Becky</cp:lastModifiedBy>
  <cp:revision>38</cp:revision>
  <dcterms:created xsi:type="dcterms:W3CDTF">2015-11-05T15:56:33Z</dcterms:created>
  <dcterms:modified xsi:type="dcterms:W3CDTF">2018-01-09T09:45:22Z</dcterms:modified>
</cp:coreProperties>
</file>