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4.jpg" ContentType="image/jpg"/>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sldIdLst>
    <p:sldId id="338" r:id="rId5"/>
    <p:sldId id="339" r:id="rId6"/>
    <p:sldId id="340" r:id="rId7"/>
    <p:sldId id="527" r:id="rId8"/>
    <p:sldId id="503" r:id="rId9"/>
    <p:sldId id="548" r:id="rId10"/>
    <p:sldId id="347" r:id="rId11"/>
    <p:sldId id="528" r:id="rId12"/>
    <p:sldId id="431" r:id="rId13"/>
    <p:sldId id="530" r:id="rId14"/>
    <p:sldId id="522" r:id="rId15"/>
    <p:sldId id="506" r:id="rId16"/>
    <p:sldId id="507" r:id="rId17"/>
    <p:sldId id="299" r:id="rId18"/>
    <p:sldId id="310" r:id="rId19"/>
    <p:sldId id="311" r:id="rId20"/>
    <p:sldId id="302" r:id="rId21"/>
    <p:sldId id="554" r:id="rId22"/>
    <p:sldId id="518" r:id="rId23"/>
    <p:sldId id="434" r:id="rId24"/>
    <p:sldId id="531" r:id="rId25"/>
    <p:sldId id="532" r:id="rId26"/>
    <p:sldId id="536" r:id="rId27"/>
    <p:sldId id="508" r:id="rId28"/>
    <p:sldId id="553" r:id="rId29"/>
    <p:sldId id="519" r:id="rId30"/>
    <p:sldId id="520" r:id="rId31"/>
    <p:sldId id="537" r:id="rId32"/>
    <p:sldId id="541" r:id="rId33"/>
    <p:sldId id="538" r:id="rId34"/>
    <p:sldId id="539" r:id="rId35"/>
    <p:sldId id="540" r:id="rId36"/>
    <p:sldId id="257" r:id="rId37"/>
    <p:sldId id="556" r:id="rId38"/>
    <p:sldId id="542" r:id="rId39"/>
    <p:sldId id="543" r:id="rId40"/>
    <p:sldId id="534" r:id="rId41"/>
    <p:sldId id="544" r:id="rId42"/>
    <p:sldId id="555" r:id="rId43"/>
    <p:sldId id="545" r:id="rId44"/>
    <p:sldId id="546" r:id="rId45"/>
    <p:sldId id="547"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110" d="100"/>
          <a:sy n="110" d="100"/>
        </p:scale>
        <p:origin x="106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8C220-D0CE-4462-9AB3-90EB40AB2442}" type="doc">
      <dgm:prSet loTypeId="urn:microsoft.com/office/officeart/2008/layout/HorizontalMultiLevelHierarchy" loCatId="hierarchy" qsTypeId="urn:microsoft.com/office/officeart/2005/8/quickstyle/simple1" qsCatId="simple" csTypeId="urn:microsoft.com/office/officeart/2005/8/colors/colorful4" csCatId="colorful" phldr="1"/>
      <dgm:spPr/>
      <dgm:t>
        <a:bodyPr/>
        <a:lstStyle/>
        <a:p>
          <a:endParaRPr lang="en-GB"/>
        </a:p>
      </dgm:t>
    </dgm:pt>
    <dgm:pt modelId="{F8D4CD8B-4B52-4245-822C-165D011F196E}">
      <dgm:prSet phldrT="[Text]" custT="1"/>
      <dgm:spPr>
        <a:xfrm>
          <a:off x="105176" y="106114"/>
          <a:ext cx="2205215" cy="2279421"/>
        </a:xfrm>
        <a:prstGeom prst="rect">
          <a:avLst/>
        </a:prstGeom>
        <a:solidFill>
          <a:srgbClr val="007AC2">
            <a:lumMod val="65000"/>
          </a:srgbClr>
        </a:solidFill>
        <a:ln w="25400" cap="flat" cmpd="sng" algn="ctr">
          <a:solidFill>
            <a:srgbClr val="007AC2">
              <a:hueOff val="0"/>
              <a:satOff val="0"/>
              <a:lumOff val="0"/>
              <a:alphaOff val="0"/>
            </a:srgbClr>
          </a:solidFill>
          <a:prstDash val="solid"/>
        </a:ln>
        <a:effectLst/>
      </dgm:spPr>
      <dgm:t>
        <a:bodyPr/>
        <a:lstStyle/>
        <a:p>
          <a:pPr algn="ctr"/>
          <a:endParaRPr lang="en-GB" sz="1400" b="1" dirty="0">
            <a:solidFill>
              <a:srgbClr val="007AC2"/>
            </a:solidFill>
            <a:latin typeface="Arial"/>
            <a:ea typeface="+mn-ea"/>
            <a:cs typeface="+mn-cs"/>
          </a:endParaRPr>
        </a:p>
      </dgm:t>
    </dgm:pt>
    <dgm:pt modelId="{1A1AAB46-6FED-4C53-A8FF-368BA5883D7F}" type="parTrans" cxnId="{0E8FEB70-BC6A-4B96-A3FB-86846F8E72AF}">
      <dgm:prSet/>
      <dgm:spPr/>
      <dgm:t>
        <a:bodyPr/>
        <a:lstStyle/>
        <a:p>
          <a:endParaRPr lang="en-GB"/>
        </a:p>
      </dgm:t>
    </dgm:pt>
    <dgm:pt modelId="{2FB582D6-5062-4864-A5DA-665B1D231730}" type="sibTrans" cxnId="{0E8FEB70-BC6A-4B96-A3FB-86846F8E72AF}">
      <dgm:prSet/>
      <dgm:spPr/>
      <dgm:t>
        <a:bodyPr/>
        <a:lstStyle/>
        <a:p>
          <a:endParaRPr lang="en-GB"/>
        </a:p>
      </dgm:t>
    </dgm:pt>
    <dgm:pt modelId="{F494FD14-A667-4E83-8F8B-A6E25D7DA3E7}">
      <dgm:prSet phldrT="[Text]"/>
      <dgm:spPr>
        <a:xfrm>
          <a:off x="3172992" y="207860"/>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Primary Care Networks</a:t>
          </a:r>
          <a:r>
            <a:rPr lang="en-GB" u="none" dirty="0">
              <a:solidFill>
                <a:srgbClr val="FFFFFF"/>
              </a:solidFill>
              <a:latin typeface="Arial"/>
              <a:ea typeface="+mn-ea"/>
              <a:cs typeface="+mn-cs"/>
            </a:rPr>
            <a:t>: Supporting development in line with the DES and local ambitions</a:t>
          </a:r>
        </a:p>
      </dgm:t>
    </dgm:pt>
    <dgm:pt modelId="{174625BE-97BB-40AC-A818-8B98898E002B}" type="parTrans" cxnId="{D64DE656-4009-4243-895A-8F4A7CDDDF9B}">
      <dgm:prSet>
        <dgm:style>
          <a:lnRef idx="1">
            <a:schemeClr val="dk1"/>
          </a:lnRef>
          <a:fillRef idx="0">
            <a:schemeClr val="dk1"/>
          </a:fillRef>
          <a:effectRef idx="0">
            <a:schemeClr val="dk1"/>
          </a:effectRef>
          <a:fontRef idx="minor">
            <a:schemeClr val="tx1"/>
          </a:fontRef>
        </dgm:style>
      </dgm:prSet>
      <dgm:spPr>
        <a:xfrm>
          <a:off x="2347494" y="604955"/>
          <a:ext cx="825497" cy="640869"/>
        </a:xfrm>
        <a:custGeom>
          <a:avLst/>
          <a:gdLst/>
          <a:ahLst/>
          <a:cxnLst/>
          <a:rect l="0" t="0" r="0" b="0"/>
          <a:pathLst>
            <a:path>
              <a:moveTo>
                <a:pt x="0" y="640869"/>
              </a:moveTo>
              <a:lnTo>
                <a:pt x="412748" y="640869"/>
              </a:lnTo>
              <a:lnTo>
                <a:pt x="412748" y="0"/>
              </a:lnTo>
              <a:lnTo>
                <a:pt x="825497" y="0"/>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58CB8073-929B-444D-A78E-D2DEFF9F21B5}" type="sibTrans" cxnId="{D64DE656-4009-4243-895A-8F4A7CDDDF9B}">
      <dgm:prSet/>
      <dgm:spPr/>
      <dgm:t>
        <a:bodyPr/>
        <a:lstStyle/>
        <a:p>
          <a:endParaRPr lang="en-GB"/>
        </a:p>
      </dgm:t>
    </dgm:pt>
    <dgm:pt modelId="{EA705B0C-D423-43FA-99FF-650B5170AB1E}">
      <dgm:prSet phldrT="[Text]"/>
      <dgm:spPr>
        <a:xfrm>
          <a:off x="3172992" y="3186074"/>
          <a:ext cx="2604944" cy="794190"/>
        </a:xfrm>
        <a:prstGeom prst="rect">
          <a:avLst/>
        </a:prstGeom>
        <a:solidFill>
          <a:srgbClr val="0070C0"/>
        </a:solidFill>
        <a:ln w="25400" cap="flat" cmpd="sng" algn="ctr">
          <a:solidFill>
            <a:srgbClr val="007AC2">
              <a:hueOff val="0"/>
              <a:satOff val="0"/>
              <a:lumOff val="0"/>
              <a:alphaOff val="0"/>
            </a:srgbClr>
          </a:solidFill>
          <a:prstDash val="solid"/>
        </a:ln>
        <a:effectLst/>
      </dgm:spPr>
      <dgm:t>
        <a:bodyPr/>
        <a:lstStyle/>
        <a:p>
          <a:r>
            <a:rPr lang="en-GB" u="sng" dirty="0">
              <a:solidFill>
                <a:srgbClr val="FFFFFF"/>
              </a:solidFill>
              <a:latin typeface="Arial"/>
              <a:ea typeface="+mn-ea"/>
              <a:cs typeface="+mn-cs"/>
            </a:rPr>
            <a:t>Acute &amp; Specialist Services</a:t>
          </a:r>
          <a:r>
            <a:rPr lang="en-GB" u="none" dirty="0">
              <a:solidFill>
                <a:srgbClr val="FFFFFF"/>
              </a:solidFill>
              <a:latin typeface="Arial"/>
              <a:ea typeface="+mn-ea"/>
              <a:cs typeface="+mn-cs"/>
            </a:rPr>
            <a:t>:             Working to develop sustainable delivery models</a:t>
          </a:r>
        </a:p>
      </dgm:t>
    </dgm:pt>
    <dgm:pt modelId="{C483A6EB-1BD4-4C9B-B0B2-A57BB84E5308}" type="parTrans" cxnId="{BE2D7A84-28F0-4881-BC4F-CA5F71DF4657}">
      <dgm:prSet>
        <dgm:style>
          <a:lnRef idx="1">
            <a:schemeClr val="dk1"/>
          </a:lnRef>
          <a:fillRef idx="0">
            <a:schemeClr val="dk1"/>
          </a:fillRef>
          <a:effectRef idx="0">
            <a:schemeClr val="dk1"/>
          </a:effectRef>
          <a:fontRef idx="minor">
            <a:schemeClr val="tx1"/>
          </a:fontRef>
        </dgm:style>
      </dgm:prSet>
      <dgm:spPr>
        <a:xfrm>
          <a:off x="2347494" y="1245825"/>
          <a:ext cx="825497" cy="2337343"/>
        </a:xfrm>
        <a:custGeom>
          <a:avLst/>
          <a:gdLst/>
          <a:ahLst/>
          <a:cxnLst/>
          <a:rect l="0" t="0" r="0" b="0"/>
          <a:pathLst>
            <a:path>
              <a:moveTo>
                <a:pt x="0" y="0"/>
              </a:moveTo>
              <a:lnTo>
                <a:pt x="412748" y="0"/>
              </a:lnTo>
              <a:lnTo>
                <a:pt x="412748" y="2337343"/>
              </a:lnTo>
              <a:lnTo>
                <a:pt x="825497" y="2337343"/>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2D345AA8-8574-44DF-8E28-CD4760304722}" type="sibTrans" cxnId="{BE2D7A84-28F0-4881-BC4F-CA5F71DF4657}">
      <dgm:prSet/>
      <dgm:spPr/>
      <dgm:t>
        <a:bodyPr/>
        <a:lstStyle/>
        <a:p>
          <a:endParaRPr lang="en-GB"/>
        </a:p>
      </dgm:t>
    </dgm:pt>
    <dgm:pt modelId="{219110EC-C826-4660-A3AE-F4052EACD218}">
      <dgm:prSet/>
      <dgm:spPr>
        <a:xfrm>
          <a:off x="3172992" y="1200598"/>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Sefton Provider Alliance</a:t>
          </a:r>
          <a:r>
            <a:rPr lang="en-GB" u="none" dirty="0">
              <a:solidFill>
                <a:srgbClr val="FFFFFF"/>
              </a:solidFill>
              <a:latin typeface="Arial"/>
              <a:ea typeface="+mn-ea"/>
              <a:cs typeface="+mn-cs"/>
            </a:rPr>
            <a:t>:          Supporting its development, capacity &amp; capability to deliver</a:t>
          </a:r>
        </a:p>
      </dgm:t>
    </dgm:pt>
    <dgm:pt modelId="{CB34756F-D99F-4A14-BAC2-F1B46A37B2A5}" type="parTrans" cxnId="{FED6B4F1-5E49-4194-86E8-C2D3E1092E1C}">
      <dgm:prSet>
        <dgm:style>
          <a:lnRef idx="1">
            <a:schemeClr val="dk1"/>
          </a:lnRef>
          <a:fillRef idx="0">
            <a:schemeClr val="dk1"/>
          </a:fillRef>
          <a:effectRef idx="0">
            <a:schemeClr val="dk1"/>
          </a:effectRef>
          <a:fontRef idx="minor">
            <a:schemeClr val="tx1"/>
          </a:fontRef>
        </dgm:style>
      </dgm:prSet>
      <dgm:spPr>
        <a:xfrm>
          <a:off x="2347494" y="1245825"/>
          <a:ext cx="825497" cy="351868"/>
        </a:xfrm>
        <a:custGeom>
          <a:avLst/>
          <a:gdLst/>
          <a:ahLst/>
          <a:cxnLst/>
          <a:rect l="0" t="0" r="0" b="0"/>
          <a:pathLst>
            <a:path>
              <a:moveTo>
                <a:pt x="0" y="0"/>
              </a:moveTo>
              <a:lnTo>
                <a:pt x="412748" y="0"/>
              </a:lnTo>
              <a:lnTo>
                <a:pt x="412748" y="351868"/>
              </a:lnTo>
              <a:lnTo>
                <a:pt x="825497" y="351868"/>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9C1F592B-0C27-4DF0-B2BC-850F19E3793E}" type="sibTrans" cxnId="{FED6B4F1-5E49-4194-86E8-C2D3E1092E1C}">
      <dgm:prSet/>
      <dgm:spPr/>
      <dgm:t>
        <a:bodyPr/>
        <a:lstStyle/>
        <a:p>
          <a:endParaRPr lang="en-GB"/>
        </a:p>
      </dgm:t>
    </dgm:pt>
    <dgm:pt modelId="{898D45DD-CCB5-4362-9C3A-205878F11930}">
      <dgm:prSet/>
      <dgm:spPr>
        <a:xfrm>
          <a:off x="3172992" y="2193336"/>
          <a:ext cx="2604944" cy="794190"/>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gm:spPr>
      <dgm:t>
        <a:bodyPr/>
        <a:lstStyle/>
        <a:p>
          <a:pPr algn="ctr"/>
          <a:r>
            <a:rPr lang="en-GB" u="sng" dirty="0">
              <a:solidFill>
                <a:srgbClr val="FFFFFF"/>
              </a:solidFill>
              <a:latin typeface="Arial"/>
              <a:ea typeface="+mn-ea"/>
              <a:cs typeface="+mn-cs"/>
            </a:rPr>
            <a:t>Sefton Council</a:t>
          </a:r>
          <a:r>
            <a:rPr lang="en-GB" dirty="0">
              <a:solidFill>
                <a:srgbClr val="FFFFFF"/>
              </a:solidFill>
              <a:latin typeface="Arial"/>
              <a:ea typeface="+mn-ea"/>
              <a:cs typeface="+mn-cs"/>
            </a:rPr>
            <a:t>:                              Strengthening integration (delivery and commissioning)</a:t>
          </a:r>
          <a:endParaRPr lang="en-GB" u="sng" dirty="0">
            <a:solidFill>
              <a:srgbClr val="FFFFFF"/>
            </a:solidFill>
            <a:latin typeface="Arial"/>
            <a:ea typeface="+mn-ea"/>
            <a:cs typeface="+mn-cs"/>
          </a:endParaRPr>
        </a:p>
      </dgm:t>
    </dgm:pt>
    <dgm:pt modelId="{F8187F7A-2CC6-4C5F-B6B5-6ADFED69D8DA}" type="parTrans" cxnId="{1E76B2CE-6451-4AAA-B8A6-3158B1F95551}">
      <dgm:prSet>
        <dgm:style>
          <a:lnRef idx="1">
            <a:schemeClr val="dk1"/>
          </a:lnRef>
          <a:fillRef idx="0">
            <a:schemeClr val="dk1"/>
          </a:fillRef>
          <a:effectRef idx="0">
            <a:schemeClr val="dk1"/>
          </a:effectRef>
          <a:fontRef idx="minor">
            <a:schemeClr val="tx1"/>
          </a:fontRef>
        </dgm:style>
      </dgm:prSet>
      <dgm:spPr>
        <a:xfrm>
          <a:off x="2347494" y="1245825"/>
          <a:ext cx="825497" cy="1344606"/>
        </a:xfrm>
        <a:custGeom>
          <a:avLst/>
          <a:gdLst/>
          <a:ahLst/>
          <a:cxnLst/>
          <a:rect l="0" t="0" r="0" b="0"/>
          <a:pathLst>
            <a:path>
              <a:moveTo>
                <a:pt x="0" y="0"/>
              </a:moveTo>
              <a:lnTo>
                <a:pt x="412748" y="0"/>
              </a:lnTo>
              <a:lnTo>
                <a:pt x="412748" y="1344606"/>
              </a:lnTo>
              <a:lnTo>
                <a:pt x="825497" y="1344606"/>
              </a:lnTo>
            </a:path>
          </a:pathLst>
        </a:custGeom>
        <a:noFill/>
        <a:ln w="9525" cap="flat" cmpd="sng" algn="ctr">
          <a:solidFill>
            <a:sysClr val="windowText" lastClr="000000">
              <a:shade val="95000"/>
              <a:satMod val="105000"/>
            </a:sysClr>
          </a:solidFill>
          <a:prstDash val="solid"/>
        </a:ln>
        <a:effectLst/>
      </dgm:spPr>
      <dgm:t>
        <a:bodyPr/>
        <a:lstStyle/>
        <a:p>
          <a:endParaRPr lang="en-GB" dirty="0">
            <a:solidFill>
              <a:sysClr val="windowText" lastClr="000000">
                <a:hueOff val="0"/>
                <a:satOff val="0"/>
                <a:lumOff val="0"/>
                <a:alphaOff val="0"/>
              </a:sysClr>
            </a:solidFill>
            <a:latin typeface="Arial"/>
            <a:ea typeface="+mn-ea"/>
            <a:cs typeface="+mn-cs"/>
          </a:endParaRPr>
        </a:p>
      </dgm:t>
    </dgm:pt>
    <dgm:pt modelId="{19FD86D8-5E0D-4F33-AA88-793C99FF00E0}" type="sibTrans" cxnId="{1E76B2CE-6451-4AAA-B8A6-3158B1F95551}">
      <dgm:prSet/>
      <dgm:spPr/>
      <dgm:t>
        <a:bodyPr/>
        <a:lstStyle/>
        <a:p>
          <a:endParaRPr lang="en-GB"/>
        </a:p>
      </dgm:t>
    </dgm:pt>
    <dgm:pt modelId="{715E2BE2-08E9-40B3-8DE6-3FBACB5B9750}" type="pres">
      <dgm:prSet presAssocID="{7138C220-D0CE-4462-9AB3-90EB40AB2442}" presName="Name0" presStyleCnt="0">
        <dgm:presLayoutVars>
          <dgm:chPref val="1"/>
          <dgm:dir/>
          <dgm:animOne val="branch"/>
          <dgm:animLvl val="lvl"/>
          <dgm:resizeHandles val="exact"/>
        </dgm:presLayoutVars>
      </dgm:prSet>
      <dgm:spPr/>
    </dgm:pt>
    <dgm:pt modelId="{9F57C3DE-DDCD-41A0-9222-31E8CEA56310}" type="pres">
      <dgm:prSet presAssocID="{F8D4CD8B-4B52-4245-822C-165D011F196E}" presName="root1" presStyleCnt="0"/>
      <dgm:spPr/>
    </dgm:pt>
    <dgm:pt modelId="{56012C5E-FEA7-4958-B7B4-69F3387EC2CA}" type="pres">
      <dgm:prSet presAssocID="{F8D4CD8B-4B52-4245-822C-165D011F196E}" presName="LevelOneTextNode" presStyleLbl="node0" presStyleIdx="0" presStyleCnt="1" custAng="5400000" custScaleX="287012" custScaleY="52757" custLinFactNeighborX="-38342" custLinFactNeighborY="-20293">
        <dgm:presLayoutVars>
          <dgm:chPref val="3"/>
        </dgm:presLayoutVars>
      </dgm:prSet>
      <dgm:spPr/>
    </dgm:pt>
    <dgm:pt modelId="{98376847-EA4B-4537-A08B-0F6134BE2DE4}" type="pres">
      <dgm:prSet presAssocID="{F8D4CD8B-4B52-4245-822C-165D011F196E}" presName="level2hierChild" presStyleCnt="0"/>
      <dgm:spPr/>
    </dgm:pt>
    <dgm:pt modelId="{388A81C7-316F-415D-9133-D3DDB22C3038}" type="pres">
      <dgm:prSet presAssocID="{174625BE-97BB-40AC-A818-8B98898E002B}" presName="conn2-1" presStyleLbl="parChTrans1D2" presStyleIdx="0" presStyleCnt="4"/>
      <dgm:spPr/>
    </dgm:pt>
    <dgm:pt modelId="{D8D9989D-5336-41CB-9675-9BC7BBF1987A}" type="pres">
      <dgm:prSet presAssocID="{174625BE-97BB-40AC-A818-8B98898E002B}" presName="connTx" presStyleLbl="parChTrans1D2" presStyleIdx="0" presStyleCnt="4"/>
      <dgm:spPr/>
    </dgm:pt>
    <dgm:pt modelId="{4521EDD1-3A4E-45B9-933C-898E0A6AEBAB}" type="pres">
      <dgm:prSet presAssocID="{F494FD14-A667-4E83-8F8B-A6E25D7DA3E7}" presName="root2" presStyleCnt="0"/>
      <dgm:spPr/>
    </dgm:pt>
    <dgm:pt modelId="{ABA57A4E-B05D-4A48-8C74-FA7EB12143BD}" type="pres">
      <dgm:prSet presAssocID="{F494FD14-A667-4E83-8F8B-A6E25D7DA3E7}" presName="LevelTwoTextNode" presStyleLbl="node2" presStyleIdx="0" presStyleCnt="4">
        <dgm:presLayoutVars>
          <dgm:chPref val="3"/>
        </dgm:presLayoutVars>
      </dgm:prSet>
      <dgm:spPr/>
    </dgm:pt>
    <dgm:pt modelId="{95EE2C58-8F89-45D9-BAE9-F760A4F99647}" type="pres">
      <dgm:prSet presAssocID="{F494FD14-A667-4E83-8F8B-A6E25D7DA3E7}" presName="level3hierChild" presStyleCnt="0"/>
      <dgm:spPr/>
    </dgm:pt>
    <dgm:pt modelId="{F0676D8F-2BD7-47B9-B73C-8676B350AD35}" type="pres">
      <dgm:prSet presAssocID="{CB34756F-D99F-4A14-BAC2-F1B46A37B2A5}" presName="conn2-1" presStyleLbl="parChTrans1D2" presStyleIdx="1" presStyleCnt="4"/>
      <dgm:spPr/>
    </dgm:pt>
    <dgm:pt modelId="{9AE3B403-1F3F-42EF-95BB-036E0486E173}" type="pres">
      <dgm:prSet presAssocID="{CB34756F-D99F-4A14-BAC2-F1B46A37B2A5}" presName="connTx" presStyleLbl="parChTrans1D2" presStyleIdx="1" presStyleCnt="4"/>
      <dgm:spPr/>
    </dgm:pt>
    <dgm:pt modelId="{A8D8FB93-7326-4D6A-83A8-AF30AC4BBDB1}" type="pres">
      <dgm:prSet presAssocID="{219110EC-C826-4660-A3AE-F4052EACD218}" presName="root2" presStyleCnt="0"/>
      <dgm:spPr/>
    </dgm:pt>
    <dgm:pt modelId="{665C3E70-605B-43F8-A153-0974AC240FEA}" type="pres">
      <dgm:prSet presAssocID="{219110EC-C826-4660-A3AE-F4052EACD218}" presName="LevelTwoTextNode" presStyleLbl="node2" presStyleIdx="1" presStyleCnt="4">
        <dgm:presLayoutVars>
          <dgm:chPref val="3"/>
        </dgm:presLayoutVars>
      </dgm:prSet>
      <dgm:spPr/>
    </dgm:pt>
    <dgm:pt modelId="{A7673C1A-0FB0-405E-8F20-E0D918DDA075}" type="pres">
      <dgm:prSet presAssocID="{219110EC-C826-4660-A3AE-F4052EACD218}" presName="level3hierChild" presStyleCnt="0"/>
      <dgm:spPr/>
    </dgm:pt>
    <dgm:pt modelId="{7837DCE4-EFF6-473E-BAAB-28E1AD9D36C1}" type="pres">
      <dgm:prSet presAssocID="{F8187F7A-2CC6-4C5F-B6B5-6ADFED69D8DA}" presName="conn2-1" presStyleLbl="parChTrans1D2" presStyleIdx="2" presStyleCnt="4"/>
      <dgm:spPr/>
    </dgm:pt>
    <dgm:pt modelId="{4BC7055C-FB6C-49F5-B1C4-893D99CC0089}" type="pres">
      <dgm:prSet presAssocID="{F8187F7A-2CC6-4C5F-B6B5-6ADFED69D8DA}" presName="connTx" presStyleLbl="parChTrans1D2" presStyleIdx="2" presStyleCnt="4"/>
      <dgm:spPr/>
    </dgm:pt>
    <dgm:pt modelId="{F470B999-CC32-4E5F-B68D-2F7EA78071E9}" type="pres">
      <dgm:prSet presAssocID="{898D45DD-CCB5-4362-9C3A-205878F11930}" presName="root2" presStyleCnt="0"/>
      <dgm:spPr/>
    </dgm:pt>
    <dgm:pt modelId="{30871862-6D5C-4978-8A22-67B40B9F0BE9}" type="pres">
      <dgm:prSet presAssocID="{898D45DD-CCB5-4362-9C3A-205878F11930}" presName="LevelTwoTextNode" presStyleLbl="node2" presStyleIdx="2" presStyleCnt="4">
        <dgm:presLayoutVars>
          <dgm:chPref val="3"/>
        </dgm:presLayoutVars>
      </dgm:prSet>
      <dgm:spPr/>
    </dgm:pt>
    <dgm:pt modelId="{3EBCA9E3-B829-43EB-AF55-47FD1F593133}" type="pres">
      <dgm:prSet presAssocID="{898D45DD-CCB5-4362-9C3A-205878F11930}" presName="level3hierChild" presStyleCnt="0"/>
      <dgm:spPr/>
    </dgm:pt>
    <dgm:pt modelId="{A1EF87C5-F9A0-44D3-89E8-C50F02C709BA}" type="pres">
      <dgm:prSet presAssocID="{C483A6EB-1BD4-4C9B-B0B2-A57BB84E5308}" presName="conn2-1" presStyleLbl="parChTrans1D2" presStyleIdx="3" presStyleCnt="4"/>
      <dgm:spPr/>
    </dgm:pt>
    <dgm:pt modelId="{0DFC46FA-0A41-450F-84D0-C6452E7F5DA4}" type="pres">
      <dgm:prSet presAssocID="{C483A6EB-1BD4-4C9B-B0B2-A57BB84E5308}" presName="connTx" presStyleLbl="parChTrans1D2" presStyleIdx="3" presStyleCnt="4"/>
      <dgm:spPr/>
    </dgm:pt>
    <dgm:pt modelId="{1F838B23-813D-4D0E-A9BF-E95EE7539D2E}" type="pres">
      <dgm:prSet presAssocID="{EA705B0C-D423-43FA-99FF-650B5170AB1E}" presName="root2" presStyleCnt="0"/>
      <dgm:spPr/>
    </dgm:pt>
    <dgm:pt modelId="{1A3942B6-6EA1-4E7B-8DC2-D47824E799A3}" type="pres">
      <dgm:prSet presAssocID="{EA705B0C-D423-43FA-99FF-650B5170AB1E}" presName="LevelTwoTextNode" presStyleLbl="node2" presStyleIdx="3" presStyleCnt="4">
        <dgm:presLayoutVars>
          <dgm:chPref val="3"/>
        </dgm:presLayoutVars>
      </dgm:prSet>
      <dgm:spPr/>
    </dgm:pt>
    <dgm:pt modelId="{7692B7BF-2ECD-4E49-B528-B34364255D99}" type="pres">
      <dgm:prSet presAssocID="{EA705B0C-D423-43FA-99FF-650B5170AB1E}" presName="level3hierChild" presStyleCnt="0"/>
      <dgm:spPr/>
    </dgm:pt>
  </dgm:ptLst>
  <dgm:cxnLst>
    <dgm:cxn modelId="{4067410A-3ED9-4AA2-922E-93A3B5CB44A4}" type="presOf" srcId="{C483A6EB-1BD4-4C9B-B0B2-A57BB84E5308}" destId="{A1EF87C5-F9A0-44D3-89E8-C50F02C709BA}" srcOrd="0" destOrd="0" presId="urn:microsoft.com/office/officeart/2008/layout/HorizontalMultiLevelHierarchy"/>
    <dgm:cxn modelId="{51B2D60F-33DC-492C-836E-1A68AA3630F4}" type="presOf" srcId="{CB34756F-D99F-4A14-BAC2-F1B46A37B2A5}" destId="{9AE3B403-1F3F-42EF-95BB-036E0486E173}" srcOrd="1" destOrd="0" presId="urn:microsoft.com/office/officeart/2008/layout/HorizontalMultiLevelHierarchy"/>
    <dgm:cxn modelId="{B372B21F-14C8-4A7F-A701-FCE160FE1349}" type="presOf" srcId="{F8187F7A-2CC6-4C5F-B6B5-6ADFED69D8DA}" destId="{7837DCE4-EFF6-473E-BAAB-28E1AD9D36C1}" srcOrd="0" destOrd="0" presId="urn:microsoft.com/office/officeart/2008/layout/HorizontalMultiLevelHierarchy"/>
    <dgm:cxn modelId="{05030C4F-E0F4-4CD3-9539-687FD087DC7A}" type="presOf" srcId="{898D45DD-CCB5-4362-9C3A-205878F11930}" destId="{30871862-6D5C-4978-8A22-67B40B9F0BE9}" srcOrd="0" destOrd="0" presId="urn:microsoft.com/office/officeart/2008/layout/HorizontalMultiLevelHierarchy"/>
    <dgm:cxn modelId="{0E8FEB70-BC6A-4B96-A3FB-86846F8E72AF}" srcId="{7138C220-D0CE-4462-9AB3-90EB40AB2442}" destId="{F8D4CD8B-4B52-4245-822C-165D011F196E}" srcOrd="0" destOrd="0" parTransId="{1A1AAB46-6FED-4C53-A8FF-368BA5883D7F}" sibTransId="{2FB582D6-5062-4864-A5DA-665B1D231730}"/>
    <dgm:cxn modelId="{07F37555-3526-4B3A-835D-8A3967F1DADE}" type="presOf" srcId="{F8D4CD8B-4B52-4245-822C-165D011F196E}" destId="{56012C5E-FEA7-4958-B7B4-69F3387EC2CA}" srcOrd="0" destOrd="0" presId="urn:microsoft.com/office/officeart/2008/layout/HorizontalMultiLevelHierarchy"/>
    <dgm:cxn modelId="{F0F38456-9BD0-485C-982D-E9EE64BB89D7}" type="presOf" srcId="{F8187F7A-2CC6-4C5F-B6B5-6ADFED69D8DA}" destId="{4BC7055C-FB6C-49F5-B1C4-893D99CC0089}" srcOrd="1" destOrd="0" presId="urn:microsoft.com/office/officeart/2008/layout/HorizontalMultiLevelHierarchy"/>
    <dgm:cxn modelId="{D64DE656-4009-4243-895A-8F4A7CDDDF9B}" srcId="{F8D4CD8B-4B52-4245-822C-165D011F196E}" destId="{F494FD14-A667-4E83-8F8B-A6E25D7DA3E7}" srcOrd="0" destOrd="0" parTransId="{174625BE-97BB-40AC-A818-8B98898E002B}" sibTransId="{58CB8073-929B-444D-A78E-D2DEFF9F21B5}"/>
    <dgm:cxn modelId="{15D3A779-704B-40A9-954C-BE3374783AA6}" type="presOf" srcId="{219110EC-C826-4660-A3AE-F4052EACD218}" destId="{665C3E70-605B-43F8-A153-0974AC240FEA}" srcOrd="0" destOrd="0" presId="urn:microsoft.com/office/officeart/2008/layout/HorizontalMultiLevelHierarchy"/>
    <dgm:cxn modelId="{BE2D7A84-28F0-4881-BC4F-CA5F71DF4657}" srcId="{F8D4CD8B-4B52-4245-822C-165D011F196E}" destId="{EA705B0C-D423-43FA-99FF-650B5170AB1E}" srcOrd="3" destOrd="0" parTransId="{C483A6EB-1BD4-4C9B-B0B2-A57BB84E5308}" sibTransId="{2D345AA8-8574-44DF-8E28-CD4760304722}"/>
    <dgm:cxn modelId="{41155490-697C-4A84-B848-78F8B3C29AB9}" type="presOf" srcId="{F494FD14-A667-4E83-8F8B-A6E25D7DA3E7}" destId="{ABA57A4E-B05D-4A48-8C74-FA7EB12143BD}" srcOrd="0" destOrd="0" presId="urn:microsoft.com/office/officeart/2008/layout/HorizontalMultiLevelHierarchy"/>
    <dgm:cxn modelId="{22E473C4-D599-4BCC-A2C3-0D1DD0C36A90}" type="presOf" srcId="{174625BE-97BB-40AC-A818-8B98898E002B}" destId="{D8D9989D-5336-41CB-9675-9BC7BBF1987A}" srcOrd="1" destOrd="0" presId="urn:microsoft.com/office/officeart/2008/layout/HorizontalMultiLevelHierarchy"/>
    <dgm:cxn modelId="{3F0871CB-B029-4BD5-B197-F3AA2951E526}" type="presOf" srcId="{C483A6EB-1BD4-4C9B-B0B2-A57BB84E5308}" destId="{0DFC46FA-0A41-450F-84D0-C6452E7F5DA4}" srcOrd="1" destOrd="0" presId="urn:microsoft.com/office/officeart/2008/layout/HorizontalMultiLevelHierarchy"/>
    <dgm:cxn modelId="{1E76B2CE-6451-4AAA-B8A6-3158B1F95551}" srcId="{F8D4CD8B-4B52-4245-822C-165D011F196E}" destId="{898D45DD-CCB5-4362-9C3A-205878F11930}" srcOrd="2" destOrd="0" parTransId="{F8187F7A-2CC6-4C5F-B6B5-6ADFED69D8DA}" sibTransId="{19FD86D8-5E0D-4F33-AA88-793C99FF00E0}"/>
    <dgm:cxn modelId="{2CD577DC-A095-4F47-8267-8BD67165CEC0}" type="presOf" srcId="{7138C220-D0CE-4462-9AB3-90EB40AB2442}" destId="{715E2BE2-08E9-40B3-8DE6-3FBACB5B9750}" srcOrd="0" destOrd="0" presId="urn:microsoft.com/office/officeart/2008/layout/HorizontalMultiLevelHierarchy"/>
    <dgm:cxn modelId="{E1C056DF-0218-40CB-9A5E-40CE491CE839}" type="presOf" srcId="{EA705B0C-D423-43FA-99FF-650B5170AB1E}" destId="{1A3942B6-6EA1-4E7B-8DC2-D47824E799A3}" srcOrd="0" destOrd="0" presId="urn:microsoft.com/office/officeart/2008/layout/HorizontalMultiLevelHierarchy"/>
    <dgm:cxn modelId="{188BDBE8-B63E-4CCC-9D60-270F4C31C3B3}" type="presOf" srcId="{CB34756F-D99F-4A14-BAC2-F1B46A37B2A5}" destId="{F0676D8F-2BD7-47B9-B73C-8676B350AD35}" srcOrd="0" destOrd="0" presId="urn:microsoft.com/office/officeart/2008/layout/HorizontalMultiLevelHierarchy"/>
    <dgm:cxn modelId="{FED6B4F1-5E49-4194-86E8-C2D3E1092E1C}" srcId="{F8D4CD8B-4B52-4245-822C-165D011F196E}" destId="{219110EC-C826-4660-A3AE-F4052EACD218}" srcOrd="1" destOrd="0" parTransId="{CB34756F-D99F-4A14-BAC2-F1B46A37B2A5}" sibTransId="{9C1F592B-0C27-4DF0-B2BC-850F19E3793E}"/>
    <dgm:cxn modelId="{1C36BEF4-21B3-41C7-B181-D78EA95D59BD}" type="presOf" srcId="{174625BE-97BB-40AC-A818-8B98898E002B}" destId="{388A81C7-316F-415D-9133-D3DDB22C3038}" srcOrd="0" destOrd="0" presId="urn:microsoft.com/office/officeart/2008/layout/HorizontalMultiLevelHierarchy"/>
    <dgm:cxn modelId="{845937D9-E17E-40C2-B763-9B898A674745}" type="presParOf" srcId="{715E2BE2-08E9-40B3-8DE6-3FBACB5B9750}" destId="{9F57C3DE-DDCD-41A0-9222-31E8CEA56310}" srcOrd="0" destOrd="0" presId="urn:microsoft.com/office/officeart/2008/layout/HorizontalMultiLevelHierarchy"/>
    <dgm:cxn modelId="{8D1299E6-4F65-455B-A83F-E8E0BB85A66D}" type="presParOf" srcId="{9F57C3DE-DDCD-41A0-9222-31E8CEA56310}" destId="{56012C5E-FEA7-4958-B7B4-69F3387EC2CA}" srcOrd="0" destOrd="0" presId="urn:microsoft.com/office/officeart/2008/layout/HorizontalMultiLevelHierarchy"/>
    <dgm:cxn modelId="{FC685498-827F-4D40-8E7B-2CC7BBF7D876}" type="presParOf" srcId="{9F57C3DE-DDCD-41A0-9222-31E8CEA56310}" destId="{98376847-EA4B-4537-A08B-0F6134BE2DE4}" srcOrd="1" destOrd="0" presId="urn:microsoft.com/office/officeart/2008/layout/HorizontalMultiLevelHierarchy"/>
    <dgm:cxn modelId="{280E5151-1C3B-40BB-B222-2450AD2177F2}" type="presParOf" srcId="{98376847-EA4B-4537-A08B-0F6134BE2DE4}" destId="{388A81C7-316F-415D-9133-D3DDB22C3038}" srcOrd="0" destOrd="0" presId="urn:microsoft.com/office/officeart/2008/layout/HorizontalMultiLevelHierarchy"/>
    <dgm:cxn modelId="{18156045-7419-47A1-B7D1-B229EBF18CC6}" type="presParOf" srcId="{388A81C7-316F-415D-9133-D3DDB22C3038}" destId="{D8D9989D-5336-41CB-9675-9BC7BBF1987A}" srcOrd="0" destOrd="0" presId="urn:microsoft.com/office/officeart/2008/layout/HorizontalMultiLevelHierarchy"/>
    <dgm:cxn modelId="{99D7CF34-C5BA-45D6-B29D-68966E5C8611}" type="presParOf" srcId="{98376847-EA4B-4537-A08B-0F6134BE2DE4}" destId="{4521EDD1-3A4E-45B9-933C-898E0A6AEBAB}" srcOrd="1" destOrd="0" presId="urn:microsoft.com/office/officeart/2008/layout/HorizontalMultiLevelHierarchy"/>
    <dgm:cxn modelId="{0814B25E-A8D2-4915-9921-F455E0D2A37B}" type="presParOf" srcId="{4521EDD1-3A4E-45B9-933C-898E0A6AEBAB}" destId="{ABA57A4E-B05D-4A48-8C74-FA7EB12143BD}" srcOrd="0" destOrd="0" presId="urn:microsoft.com/office/officeart/2008/layout/HorizontalMultiLevelHierarchy"/>
    <dgm:cxn modelId="{41079DB5-7751-4592-B23E-570EADAD91BD}" type="presParOf" srcId="{4521EDD1-3A4E-45B9-933C-898E0A6AEBAB}" destId="{95EE2C58-8F89-45D9-BAE9-F760A4F99647}" srcOrd="1" destOrd="0" presId="urn:microsoft.com/office/officeart/2008/layout/HorizontalMultiLevelHierarchy"/>
    <dgm:cxn modelId="{19B03490-85E4-4A2A-B0D7-C0391440F830}" type="presParOf" srcId="{98376847-EA4B-4537-A08B-0F6134BE2DE4}" destId="{F0676D8F-2BD7-47B9-B73C-8676B350AD35}" srcOrd="2" destOrd="0" presId="urn:microsoft.com/office/officeart/2008/layout/HorizontalMultiLevelHierarchy"/>
    <dgm:cxn modelId="{AC343319-CEE1-4D1D-9B87-896010AE1260}" type="presParOf" srcId="{F0676D8F-2BD7-47B9-B73C-8676B350AD35}" destId="{9AE3B403-1F3F-42EF-95BB-036E0486E173}" srcOrd="0" destOrd="0" presId="urn:microsoft.com/office/officeart/2008/layout/HorizontalMultiLevelHierarchy"/>
    <dgm:cxn modelId="{859B2F85-58BD-41E0-B3C5-75448C102794}" type="presParOf" srcId="{98376847-EA4B-4537-A08B-0F6134BE2DE4}" destId="{A8D8FB93-7326-4D6A-83A8-AF30AC4BBDB1}" srcOrd="3" destOrd="0" presId="urn:microsoft.com/office/officeart/2008/layout/HorizontalMultiLevelHierarchy"/>
    <dgm:cxn modelId="{EAC86466-91CD-4A12-B802-8BBBA7CB5019}" type="presParOf" srcId="{A8D8FB93-7326-4D6A-83A8-AF30AC4BBDB1}" destId="{665C3E70-605B-43F8-A153-0974AC240FEA}" srcOrd="0" destOrd="0" presId="urn:microsoft.com/office/officeart/2008/layout/HorizontalMultiLevelHierarchy"/>
    <dgm:cxn modelId="{D82AA778-5F9C-474C-88E0-F570F671E759}" type="presParOf" srcId="{A8D8FB93-7326-4D6A-83A8-AF30AC4BBDB1}" destId="{A7673C1A-0FB0-405E-8F20-E0D918DDA075}" srcOrd="1" destOrd="0" presId="urn:microsoft.com/office/officeart/2008/layout/HorizontalMultiLevelHierarchy"/>
    <dgm:cxn modelId="{AD3D67A2-A02A-4046-BFE9-1D95471B2DB2}" type="presParOf" srcId="{98376847-EA4B-4537-A08B-0F6134BE2DE4}" destId="{7837DCE4-EFF6-473E-BAAB-28E1AD9D36C1}" srcOrd="4" destOrd="0" presId="urn:microsoft.com/office/officeart/2008/layout/HorizontalMultiLevelHierarchy"/>
    <dgm:cxn modelId="{003B42F9-203D-40A9-BF69-2742BBEBFFDF}" type="presParOf" srcId="{7837DCE4-EFF6-473E-BAAB-28E1AD9D36C1}" destId="{4BC7055C-FB6C-49F5-B1C4-893D99CC0089}" srcOrd="0" destOrd="0" presId="urn:microsoft.com/office/officeart/2008/layout/HorizontalMultiLevelHierarchy"/>
    <dgm:cxn modelId="{C5360BE1-CA6D-4545-9E14-30F522938FD3}" type="presParOf" srcId="{98376847-EA4B-4537-A08B-0F6134BE2DE4}" destId="{F470B999-CC32-4E5F-B68D-2F7EA78071E9}" srcOrd="5" destOrd="0" presId="urn:microsoft.com/office/officeart/2008/layout/HorizontalMultiLevelHierarchy"/>
    <dgm:cxn modelId="{0A6CD4C1-1065-411B-87DE-9217B312DAE8}" type="presParOf" srcId="{F470B999-CC32-4E5F-B68D-2F7EA78071E9}" destId="{30871862-6D5C-4978-8A22-67B40B9F0BE9}" srcOrd="0" destOrd="0" presId="urn:microsoft.com/office/officeart/2008/layout/HorizontalMultiLevelHierarchy"/>
    <dgm:cxn modelId="{3530D8C8-D25A-4CF1-8B6A-AB13DD55BBF5}" type="presParOf" srcId="{F470B999-CC32-4E5F-B68D-2F7EA78071E9}" destId="{3EBCA9E3-B829-43EB-AF55-47FD1F593133}" srcOrd="1" destOrd="0" presId="urn:microsoft.com/office/officeart/2008/layout/HorizontalMultiLevelHierarchy"/>
    <dgm:cxn modelId="{67546CED-854E-44D9-BC53-A626FD3A0C07}" type="presParOf" srcId="{98376847-EA4B-4537-A08B-0F6134BE2DE4}" destId="{A1EF87C5-F9A0-44D3-89E8-C50F02C709BA}" srcOrd="6" destOrd="0" presId="urn:microsoft.com/office/officeart/2008/layout/HorizontalMultiLevelHierarchy"/>
    <dgm:cxn modelId="{658E6ABC-C6C1-47FE-8B37-DAB75BB1FC60}" type="presParOf" srcId="{A1EF87C5-F9A0-44D3-89E8-C50F02C709BA}" destId="{0DFC46FA-0A41-450F-84D0-C6452E7F5DA4}" srcOrd="0" destOrd="0" presId="urn:microsoft.com/office/officeart/2008/layout/HorizontalMultiLevelHierarchy"/>
    <dgm:cxn modelId="{B190A474-9062-446F-AD9F-B9DECD693D53}" type="presParOf" srcId="{98376847-EA4B-4537-A08B-0F6134BE2DE4}" destId="{1F838B23-813D-4D0E-A9BF-E95EE7539D2E}" srcOrd="7" destOrd="0" presId="urn:microsoft.com/office/officeart/2008/layout/HorizontalMultiLevelHierarchy"/>
    <dgm:cxn modelId="{A7727012-9D5A-4B67-8A77-C5B506821335}" type="presParOf" srcId="{1F838B23-813D-4D0E-A9BF-E95EE7539D2E}" destId="{1A3942B6-6EA1-4E7B-8DC2-D47824E799A3}" srcOrd="0" destOrd="0" presId="urn:microsoft.com/office/officeart/2008/layout/HorizontalMultiLevelHierarchy"/>
    <dgm:cxn modelId="{66EA89EE-4313-413A-AFDA-30C0377516E7}" type="presParOf" srcId="{1F838B23-813D-4D0E-A9BF-E95EE7539D2E}" destId="{7692B7BF-2ECD-4E49-B528-B34364255D9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EF87C5-F9A0-44D3-89E8-C50F02C709BA}">
      <dsp:nvSpPr>
        <dsp:cNvPr id="0" name=""/>
        <dsp:cNvSpPr/>
      </dsp:nvSpPr>
      <dsp:spPr>
        <a:xfrm>
          <a:off x="2526966" y="1399367"/>
          <a:ext cx="782122" cy="2634054"/>
        </a:xfrm>
        <a:custGeom>
          <a:avLst/>
          <a:gdLst/>
          <a:ahLst/>
          <a:cxnLst/>
          <a:rect l="0" t="0" r="0" b="0"/>
          <a:pathLst>
            <a:path>
              <a:moveTo>
                <a:pt x="0" y="0"/>
              </a:moveTo>
              <a:lnTo>
                <a:pt x="412748" y="0"/>
              </a:lnTo>
              <a:lnTo>
                <a:pt x="412748" y="2337343"/>
              </a:lnTo>
              <a:lnTo>
                <a:pt x="825497" y="2337343"/>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49334" y="2647702"/>
        <a:ext cx="0" cy="0"/>
      </dsp:txXfrm>
    </dsp:sp>
    <dsp:sp modelId="{7837DCE4-EFF6-473E-BAAB-28E1AD9D36C1}">
      <dsp:nvSpPr>
        <dsp:cNvPr id="0" name=""/>
        <dsp:cNvSpPr/>
      </dsp:nvSpPr>
      <dsp:spPr>
        <a:xfrm>
          <a:off x="2526966" y="1399367"/>
          <a:ext cx="782122" cy="1515294"/>
        </a:xfrm>
        <a:custGeom>
          <a:avLst/>
          <a:gdLst/>
          <a:ahLst/>
          <a:cxnLst/>
          <a:rect l="0" t="0" r="0" b="0"/>
          <a:pathLst>
            <a:path>
              <a:moveTo>
                <a:pt x="0" y="0"/>
              </a:moveTo>
              <a:lnTo>
                <a:pt x="412748" y="0"/>
              </a:lnTo>
              <a:lnTo>
                <a:pt x="412748" y="1344606"/>
              </a:lnTo>
              <a:lnTo>
                <a:pt x="825497" y="1344606"/>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75396" y="2114384"/>
        <a:ext cx="0" cy="0"/>
      </dsp:txXfrm>
    </dsp:sp>
    <dsp:sp modelId="{F0676D8F-2BD7-47B9-B73C-8676B350AD35}">
      <dsp:nvSpPr>
        <dsp:cNvPr id="0" name=""/>
        <dsp:cNvSpPr/>
      </dsp:nvSpPr>
      <dsp:spPr>
        <a:xfrm>
          <a:off x="2526966" y="1399367"/>
          <a:ext cx="782122" cy="396535"/>
        </a:xfrm>
        <a:custGeom>
          <a:avLst/>
          <a:gdLst/>
          <a:ahLst/>
          <a:cxnLst/>
          <a:rect l="0" t="0" r="0" b="0"/>
          <a:pathLst>
            <a:path>
              <a:moveTo>
                <a:pt x="0" y="0"/>
              </a:moveTo>
              <a:lnTo>
                <a:pt x="412748" y="0"/>
              </a:lnTo>
              <a:lnTo>
                <a:pt x="412748" y="351868"/>
              </a:lnTo>
              <a:lnTo>
                <a:pt x="825497" y="351868"/>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96104" y="1575713"/>
        <a:ext cx="0" cy="0"/>
      </dsp:txXfrm>
    </dsp:sp>
    <dsp:sp modelId="{388A81C7-316F-415D-9133-D3DDB22C3038}">
      <dsp:nvSpPr>
        <dsp:cNvPr id="0" name=""/>
        <dsp:cNvSpPr/>
      </dsp:nvSpPr>
      <dsp:spPr>
        <a:xfrm>
          <a:off x="2526966" y="677143"/>
          <a:ext cx="782122" cy="722223"/>
        </a:xfrm>
        <a:custGeom>
          <a:avLst/>
          <a:gdLst/>
          <a:ahLst/>
          <a:cxnLst/>
          <a:rect l="0" t="0" r="0" b="0"/>
          <a:pathLst>
            <a:path>
              <a:moveTo>
                <a:pt x="0" y="640869"/>
              </a:moveTo>
              <a:lnTo>
                <a:pt x="412748" y="640869"/>
              </a:lnTo>
              <a:lnTo>
                <a:pt x="412748" y="0"/>
              </a:lnTo>
              <a:lnTo>
                <a:pt x="825497" y="0"/>
              </a:lnTo>
            </a:path>
          </a:pathLst>
        </a:custGeom>
        <a:noFill/>
        <a:ln w="9525" cap="flat" cmpd="sng" algn="ctr">
          <a:solidFill>
            <a:sysClr val="windowText" lastClr="000000">
              <a:shade val="95000"/>
              <a:satMod val="105000"/>
            </a:sysClr>
          </a:solidFill>
          <a:prstDash val="solid"/>
        </a:ln>
        <a:effectLst/>
      </dsp:spPr>
      <dsp:style>
        <a:lnRef idx="1">
          <a:schemeClr val="dk1"/>
        </a:lnRef>
        <a:fillRef idx="0">
          <a:schemeClr val="dk1"/>
        </a:fillRef>
        <a:effectRef idx="0">
          <a:schemeClr val="dk1"/>
        </a:effectRef>
        <a:fontRef idx="minor">
          <a:schemeClr val="tx1"/>
        </a:fontRef>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dirty="0">
            <a:solidFill>
              <a:sysClr val="windowText" lastClr="000000">
                <a:hueOff val="0"/>
                <a:satOff val="0"/>
                <a:lumOff val="0"/>
                <a:alphaOff val="0"/>
              </a:sysClr>
            </a:solidFill>
            <a:latin typeface="Arial"/>
            <a:ea typeface="+mn-ea"/>
            <a:cs typeface="+mn-cs"/>
          </a:endParaRPr>
        </a:p>
      </dsp:txBody>
      <dsp:txXfrm>
        <a:off x="2891412" y="1011641"/>
        <a:ext cx="0" cy="0"/>
      </dsp:txXfrm>
    </dsp:sp>
    <dsp:sp modelId="{56012C5E-FEA7-4958-B7B4-69F3387EC2CA}">
      <dsp:nvSpPr>
        <dsp:cNvPr id="0" name=""/>
        <dsp:cNvSpPr/>
      </dsp:nvSpPr>
      <dsp:spPr>
        <a:xfrm>
          <a:off x="0" y="114978"/>
          <a:ext cx="2485153" cy="2568779"/>
        </a:xfrm>
        <a:prstGeom prst="rect">
          <a:avLst/>
        </a:prstGeom>
        <a:solidFill>
          <a:srgbClr val="007AC2">
            <a:lumMod val="6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n-GB" sz="1400" b="1" kern="1200" dirty="0">
            <a:solidFill>
              <a:srgbClr val="007AC2"/>
            </a:solidFill>
            <a:latin typeface="Arial"/>
            <a:ea typeface="+mn-ea"/>
            <a:cs typeface="+mn-cs"/>
          </a:endParaRPr>
        </a:p>
      </dsp:txBody>
      <dsp:txXfrm>
        <a:off x="0" y="114978"/>
        <a:ext cx="2485153" cy="2568779"/>
      </dsp:txXfrm>
    </dsp:sp>
    <dsp:sp modelId="{ABA57A4E-B05D-4A48-8C74-FA7EB12143BD}">
      <dsp:nvSpPr>
        <dsp:cNvPr id="0" name=""/>
        <dsp:cNvSpPr/>
      </dsp:nvSpPr>
      <dsp:spPr>
        <a:xfrm>
          <a:off x="3309088" y="229640"/>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Primary Care Networks</a:t>
          </a:r>
          <a:r>
            <a:rPr lang="en-GB" sz="1600" u="none" kern="1200" dirty="0">
              <a:solidFill>
                <a:srgbClr val="FFFFFF"/>
              </a:solidFill>
              <a:latin typeface="Arial"/>
              <a:ea typeface="+mn-ea"/>
              <a:cs typeface="+mn-cs"/>
            </a:rPr>
            <a:t>: Supporting development in line with the DES and local ambitions</a:t>
          </a:r>
        </a:p>
      </dsp:txBody>
      <dsp:txXfrm>
        <a:off x="3309088" y="229640"/>
        <a:ext cx="2935624" cy="895007"/>
      </dsp:txXfrm>
    </dsp:sp>
    <dsp:sp modelId="{665C3E70-605B-43F8-A153-0974AC240FEA}">
      <dsp:nvSpPr>
        <dsp:cNvPr id="0" name=""/>
        <dsp:cNvSpPr/>
      </dsp:nvSpPr>
      <dsp:spPr>
        <a:xfrm>
          <a:off x="3309088" y="1348399"/>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Sefton Provider Alliance</a:t>
          </a:r>
          <a:r>
            <a:rPr lang="en-GB" sz="1600" u="none" kern="1200" dirty="0">
              <a:solidFill>
                <a:srgbClr val="FFFFFF"/>
              </a:solidFill>
              <a:latin typeface="Arial"/>
              <a:ea typeface="+mn-ea"/>
              <a:cs typeface="+mn-cs"/>
            </a:rPr>
            <a:t>:          Supporting its development, capacity &amp; capability to deliver</a:t>
          </a:r>
        </a:p>
      </dsp:txBody>
      <dsp:txXfrm>
        <a:off x="3309088" y="1348399"/>
        <a:ext cx="2935624" cy="895007"/>
      </dsp:txXfrm>
    </dsp:sp>
    <dsp:sp modelId="{30871862-6D5C-4978-8A22-67B40B9F0BE9}">
      <dsp:nvSpPr>
        <dsp:cNvPr id="0" name=""/>
        <dsp:cNvSpPr/>
      </dsp:nvSpPr>
      <dsp:spPr>
        <a:xfrm>
          <a:off x="3309088" y="2467158"/>
          <a:ext cx="2935624" cy="895007"/>
        </a:xfrm>
        <a:prstGeom prst="rect">
          <a:avLst/>
        </a:prstGeom>
        <a:solidFill>
          <a:srgbClr val="8DC640">
            <a:lumMod val="75000"/>
          </a:srgbClr>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Sefton Council</a:t>
          </a:r>
          <a:r>
            <a:rPr lang="en-GB" sz="1600" kern="1200" dirty="0">
              <a:solidFill>
                <a:srgbClr val="FFFFFF"/>
              </a:solidFill>
              <a:latin typeface="Arial"/>
              <a:ea typeface="+mn-ea"/>
              <a:cs typeface="+mn-cs"/>
            </a:rPr>
            <a:t>:                              Strengthening integration (delivery and commissioning)</a:t>
          </a:r>
          <a:endParaRPr lang="en-GB" sz="1600" u="sng" kern="1200" dirty="0">
            <a:solidFill>
              <a:srgbClr val="FFFFFF"/>
            </a:solidFill>
            <a:latin typeface="Arial"/>
            <a:ea typeface="+mn-ea"/>
            <a:cs typeface="+mn-cs"/>
          </a:endParaRPr>
        </a:p>
      </dsp:txBody>
      <dsp:txXfrm>
        <a:off x="3309088" y="2467158"/>
        <a:ext cx="2935624" cy="895007"/>
      </dsp:txXfrm>
    </dsp:sp>
    <dsp:sp modelId="{1A3942B6-6EA1-4E7B-8DC2-D47824E799A3}">
      <dsp:nvSpPr>
        <dsp:cNvPr id="0" name=""/>
        <dsp:cNvSpPr/>
      </dsp:nvSpPr>
      <dsp:spPr>
        <a:xfrm>
          <a:off x="3309088" y="3585918"/>
          <a:ext cx="2935624" cy="895007"/>
        </a:xfrm>
        <a:prstGeom prst="rect">
          <a:avLst/>
        </a:prstGeom>
        <a:solidFill>
          <a:srgbClr val="0070C0"/>
        </a:solidFill>
        <a:ln w="25400" cap="flat" cmpd="sng" algn="ctr">
          <a:solidFill>
            <a:srgbClr val="007AC2">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u="sng" kern="1200" dirty="0">
              <a:solidFill>
                <a:srgbClr val="FFFFFF"/>
              </a:solidFill>
              <a:latin typeface="Arial"/>
              <a:ea typeface="+mn-ea"/>
              <a:cs typeface="+mn-cs"/>
            </a:rPr>
            <a:t>Acute &amp; Specialist Services</a:t>
          </a:r>
          <a:r>
            <a:rPr lang="en-GB" sz="1600" u="none" kern="1200" dirty="0">
              <a:solidFill>
                <a:srgbClr val="FFFFFF"/>
              </a:solidFill>
              <a:latin typeface="Arial"/>
              <a:ea typeface="+mn-ea"/>
              <a:cs typeface="+mn-cs"/>
            </a:rPr>
            <a:t>:             Working to develop sustainable delivery models</a:t>
          </a:r>
        </a:p>
      </dsp:txBody>
      <dsp:txXfrm>
        <a:off x="3309088" y="3585918"/>
        <a:ext cx="2935624" cy="89500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D742D2-52D3-42AA-8D8C-10CFC725BD93}" type="datetimeFigureOut">
              <a:rPr lang="en-GB" smtClean="0"/>
              <a:t>16/09/2021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87393B-A706-4E04-83F8-50E98883A014}" type="slidenum">
              <a:rPr lang="en-GB" smtClean="0"/>
              <a:t>‹#›</a:t>
            </a:fld>
            <a:endParaRPr lang="en-GB"/>
          </a:p>
        </p:txBody>
      </p:sp>
    </p:spTree>
    <p:extLst>
      <p:ext uri="{BB962C8B-B14F-4D97-AF65-F5344CB8AC3E}">
        <p14:creationId xmlns:p14="http://schemas.microsoft.com/office/powerpoint/2010/main" val="112966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1ED5-640B-4823-88C5-3B5510CACAE2}" type="slidenum">
              <a:rPr lang="en-GB" smtClean="0"/>
              <a:t>9</a:t>
            </a:fld>
            <a:endParaRPr lang="en-GB"/>
          </a:p>
        </p:txBody>
      </p:sp>
    </p:spTree>
    <p:extLst>
      <p:ext uri="{BB962C8B-B14F-4D97-AF65-F5344CB8AC3E}">
        <p14:creationId xmlns:p14="http://schemas.microsoft.com/office/powerpoint/2010/main" val="857401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14313" indent="-214313">
              <a:spcBef>
                <a:spcPts val="450"/>
              </a:spcBef>
              <a:spcAft>
                <a:spcPts val="450"/>
              </a:spcAft>
              <a:buFont typeface="Arial" panose="020B0604020202020204" pitchFamily="34" charset="0"/>
              <a:buChar char="•"/>
            </a:pPr>
            <a:r>
              <a:rPr lang="en-GB" sz="1200" dirty="0">
                <a:solidFill>
                  <a:srgbClr val="000000"/>
                </a:solidFill>
                <a:latin typeface="Arial"/>
              </a:rPr>
              <a:t>The map highlights Sefton’s 8:3 locality model which includes:</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8 Health localities</a:t>
            </a:r>
            <a:r>
              <a:rPr lang="en-GB" sz="1200" dirty="0">
                <a:solidFill>
                  <a:srgbClr val="000000"/>
                </a:solidFill>
                <a:latin typeface="Arial"/>
              </a:rPr>
              <a:t> covering 3 primary care networks (PCNs) based on 30-50,000 populations </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3 council localities </a:t>
            </a:r>
            <a:r>
              <a:rPr lang="en-GB" sz="1200" dirty="0">
                <a:solidFill>
                  <a:srgbClr val="000000"/>
                </a:solidFill>
                <a:latin typeface="Arial"/>
              </a:rPr>
              <a:t>based on equalised demand and serving increasingly larger population footprints, from 55,000 in the south to 120,000+ in the north</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4 health localities</a:t>
            </a:r>
            <a:r>
              <a:rPr lang="en-GB" sz="1200" dirty="0">
                <a:solidFill>
                  <a:srgbClr val="000000"/>
                </a:solidFill>
                <a:latin typeface="Arial"/>
              </a:rPr>
              <a:t> (with 1 coterminous PCN) </a:t>
            </a:r>
            <a:r>
              <a:rPr lang="en-GB" sz="1200" b="1" dirty="0">
                <a:solidFill>
                  <a:srgbClr val="000000"/>
                </a:solidFill>
                <a:latin typeface="Arial"/>
              </a:rPr>
              <a:t>in Southport &amp; Formby </a:t>
            </a:r>
            <a:r>
              <a:rPr lang="en-GB" sz="1200" dirty="0">
                <a:solidFill>
                  <a:srgbClr val="000000"/>
                </a:solidFill>
                <a:latin typeface="Arial"/>
              </a:rPr>
              <a:t>and aligns to the council’s north locality (turquoise border)</a:t>
            </a:r>
          </a:p>
          <a:p>
            <a:pPr marL="214313" indent="-214313">
              <a:spcBef>
                <a:spcPts val="450"/>
              </a:spcBef>
              <a:spcAft>
                <a:spcPts val="450"/>
              </a:spcAft>
              <a:buFont typeface="Arial" panose="020B0604020202020204" pitchFamily="34" charset="0"/>
              <a:buChar char="•"/>
            </a:pPr>
            <a:r>
              <a:rPr lang="en-GB" sz="1200" b="1" dirty="0">
                <a:solidFill>
                  <a:srgbClr val="000000"/>
                </a:solidFill>
                <a:latin typeface="Arial"/>
              </a:rPr>
              <a:t>4 health localities </a:t>
            </a:r>
            <a:r>
              <a:rPr lang="en-GB" sz="1200" dirty="0">
                <a:solidFill>
                  <a:srgbClr val="000000"/>
                </a:solidFill>
                <a:latin typeface="Arial"/>
              </a:rPr>
              <a:t>(with 2 PCNs) </a:t>
            </a:r>
            <a:r>
              <a:rPr lang="en-GB" sz="1200" b="1" dirty="0">
                <a:solidFill>
                  <a:srgbClr val="000000"/>
                </a:solidFill>
                <a:latin typeface="Arial"/>
              </a:rPr>
              <a:t>in south Sefton </a:t>
            </a:r>
            <a:r>
              <a:rPr lang="en-GB" sz="1200" dirty="0">
                <a:solidFill>
                  <a:srgbClr val="000000"/>
                </a:solidFill>
                <a:latin typeface="Arial"/>
              </a:rPr>
              <a:t>and align to the council’s central and south localities (orange and green borders)</a:t>
            </a:r>
          </a:p>
          <a:p>
            <a:pPr marL="214313" indent="-214313">
              <a:spcBef>
                <a:spcPts val="450"/>
              </a:spcBef>
              <a:spcAft>
                <a:spcPts val="450"/>
              </a:spcAft>
              <a:buFont typeface="Arial" panose="020B0604020202020204" pitchFamily="34" charset="0"/>
              <a:buChar char="•"/>
            </a:pPr>
            <a:r>
              <a:rPr lang="en-GB" sz="1200" dirty="0">
                <a:solidFill>
                  <a:srgbClr val="000000"/>
                </a:solidFill>
                <a:latin typeface="Arial"/>
              </a:rPr>
              <a:t>Partner services are aligned to the 8 or 3 locality approach – </a:t>
            </a:r>
            <a:r>
              <a:rPr lang="en-GB" sz="1200" b="1" dirty="0">
                <a:solidFill>
                  <a:srgbClr val="000000"/>
                </a:solidFill>
                <a:latin typeface="Arial"/>
              </a:rPr>
              <a:t>the goal is to strengthen working relationships across partners so services are seamless or more integrated for local people</a:t>
            </a:r>
          </a:p>
          <a:p>
            <a:endParaRPr lang="en-GB" dirty="0"/>
          </a:p>
        </p:txBody>
      </p:sp>
      <p:sp>
        <p:nvSpPr>
          <p:cNvPr id="4" name="Slide Number Placeholder 3"/>
          <p:cNvSpPr>
            <a:spLocks noGrp="1"/>
          </p:cNvSpPr>
          <p:nvPr>
            <p:ph type="sldNum" sz="quarter" idx="5"/>
          </p:nvPr>
        </p:nvSpPr>
        <p:spPr/>
        <p:txBody>
          <a:bodyPr/>
          <a:lstStyle/>
          <a:p>
            <a:fld id="{22501ED5-640B-4823-88C5-3B5510CACAE2}" type="slidenum">
              <a:rPr lang="en-GB" smtClean="0"/>
              <a:t>21</a:t>
            </a:fld>
            <a:endParaRPr lang="en-GB"/>
          </a:p>
        </p:txBody>
      </p:sp>
    </p:spTree>
    <p:extLst>
      <p:ext uri="{BB962C8B-B14F-4D97-AF65-F5344CB8AC3E}">
        <p14:creationId xmlns:p14="http://schemas.microsoft.com/office/powerpoint/2010/main" val="204979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501ED5-640B-4823-88C5-3B5510CACAE2}" type="slidenum">
              <a:rPr lang="en-GB" smtClean="0"/>
              <a:t>22</a:t>
            </a:fld>
            <a:endParaRPr lang="en-GB"/>
          </a:p>
        </p:txBody>
      </p:sp>
    </p:spTree>
    <p:extLst>
      <p:ext uri="{BB962C8B-B14F-4D97-AF65-F5344CB8AC3E}">
        <p14:creationId xmlns:p14="http://schemas.microsoft.com/office/powerpoint/2010/main" val="2948735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22501ED5-640B-4823-88C5-3B5510CACAE2}" type="slidenum">
              <a:rPr lang="en-GB" smtClean="0"/>
              <a:t>24</a:t>
            </a:fld>
            <a:endParaRPr lang="en-GB"/>
          </a:p>
        </p:txBody>
      </p:sp>
      <p:sp>
        <p:nvSpPr>
          <p:cNvPr id="5" name="Notes Placeholder 4">
            <a:extLst>
              <a:ext uri="{FF2B5EF4-FFF2-40B4-BE49-F238E27FC236}">
                <a16:creationId xmlns:a16="http://schemas.microsoft.com/office/drawing/2014/main" id="{061F17C8-61C2-4227-B810-9D11881E917F}"/>
              </a:ext>
            </a:extLst>
          </p:cNvPr>
          <p:cNvSpPr txBox="1">
            <a:spLocks noGrp="1"/>
          </p:cNvSpPr>
          <p:nvPr>
            <p:ph type="body" idx="1"/>
          </p:nvPr>
        </p:nvSpPr>
        <p:spPr>
          <a:xfrm>
            <a:off x="679450" y="4714875"/>
            <a:ext cx="5438775" cy="4467225"/>
          </a:xfrm>
          <a:prstGeom prst="rect">
            <a:avLst/>
          </a:prstGeom>
          <a:solidFill>
            <a:srgbClr val="F79646">
              <a:lumMod val="40000"/>
              <a:lumOff val="6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Commissioning</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Leaner and more strategic; a key enabler for integration at place and sub-system levels is pooled budgets:</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Integrated at place with the Council</a:t>
            </a:r>
          </a:p>
          <a:p>
            <a:pPr marL="342900" marR="0" lvl="0" indent="-342900" algn="l" defTabSz="914400" rtl="0" eaLnBrk="1" fontAlgn="auto" latinLnBrk="0" hangingPunct="1">
              <a:lnSpc>
                <a:spcPct val="100000"/>
              </a:lnSpc>
              <a:spcBef>
                <a:spcPts val="0"/>
              </a:spcBef>
              <a:spcAft>
                <a:spcPts val="0"/>
              </a:spcAft>
              <a:buClrTx/>
              <a:buSzTx/>
              <a:buFontTx/>
              <a:buAutoNum type="arabicParenBoth"/>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Integrated at scale (across places) for acute services</a:t>
            </a:r>
          </a:p>
        </p:txBody>
      </p:sp>
      <p:sp>
        <p:nvSpPr>
          <p:cNvPr id="6" name="TextBox 5">
            <a:extLst>
              <a:ext uri="{FF2B5EF4-FFF2-40B4-BE49-F238E27FC236}">
                <a16:creationId xmlns:a16="http://schemas.microsoft.com/office/drawing/2014/main" id="{0C330971-F1D4-417E-9F19-7AD570F64EF4}"/>
              </a:ext>
            </a:extLst>
          </p:cNvPr>
          <p:cNvSpPr txBox="1"/>
          <p:nvPr/>
        </p:nvSpPr>
        <p:spPr>
          <a:xfrm>
            <a:off x="917575" y="5971431"/>
            <a:ext cx="2188800" cy="646331"/>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Service Provision</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Based on “… footprints that respect patient flows”</a:t>
            </a:r>
          </a:p>
        </p:txBody>
      </p:sp>
      <p:sp>
        <p:nvSpPr>
          <p:cNvPr id="7" name="TextBox 6">
            <a:extLst>
              <a:ext uri="{FF2B5EF4-FFF2-40B4-BE49-F238E27FC236}">
                <a16:creationId xmlns:a16="http://schemas.microsoft.com/office/drawing/2014/main" id="{3E583287-CCB4-42BA-A5BC-463405E71BF1}"/>
              </a:ext>
            </a:extLst>
          </p:cNvPr>
          <p:cNvSpPr txBox="1"/>
          <p:nvPr/>
        </p:nvSpPr>
        <p:spPr>
          <a:xfrm>
            <a:off x="3344500" y="5978991"/>
            <a:ext cx="2189527" cy="1938992"/>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Applying pareto’s law: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80% of service provision is expected to be within “place” and built upwards from PCNs. </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Place is the emerging footprint (in C&amp;M) for an ICP with vertical integration and where population health management is embedded</a:t>
            </a:r>
          </a:p>
        </p:txBody>
      </p:sp>
      <p:sp>
        <p:nvSpPr>
          <p:cNvPr id="8" name="TextBox 7">
            <a:extLst>
              <a:ext uri="{FF2B5EF4-FFF2-40B4-BE49-F238E27FC236}">
                <a16:creationId xmlns:a16="http://schemas.microsoft.com/office/drawing/2014/main" id="{520A6EC1-4A73-4B2D-8D17-9A975AD08160}"/>
              </a:ext>
            </a:extLst>
          </p:cNvPr>
          <p:cNvSpPr txBox="1"/>
          <p:nvPr/>
        </p:nvSpPr>
        <p:spPr>
          <a:xfrm>
            <a:off x="917575" y="6908079"/>
            <a:ext cx="2188800" cy="1200329"/>
          </a:xfrm>
          <a:prstGeom prst="rect">
            <a:avLst/>
          </a:prstGeom>
          <a:solidFill>
            <a:srgbClr val="4BACC6">
              <a:lumMod val="20000"/>
              <a:lumOff val="80000"/>
            </a:srgbClr>
          </a:solidFill>
          <a:ln w="3175">
            <a:solidFill>
              <a:sysClr val="windowText" lastClr="0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dirty="0">
                <a:ln>
                  <a:noFill/>
                </a:ln>
                <a:solidFill>
                  <a:prstClr val="black"/>
                </a:solidFill>
                <a:effectLst/>
                <a:uLnTx/>
                <a:uFillTx/>
                <a:latin typeface="Arial"/>
                <a:ea typeface="+mn-ea"/>
                <a:cs typeface="Arial" panose="020B0604020202020204" pitchFamily="34" charset="0"/>
              </a:rPr>
              <a:t>20% of service provision is “at scale” supporting acute collaboration across places</a:t>
            </a:r>
            <a:r>
              <a:rPr kumimoji="0" lang="en-GB" sz="1200" b="0" i="0" u="none" strike="noStrike" kern="0" cap="none" spc="0" normalizeH="0" baseline="0" noProof="0" dirty="0">
                <a:ln>
                  <a:noFill/>
                </a:ln>
                <a:solidFill>
                  <a:prstClr val="black"/>
                </a:solidFill>
                <a:effectLst/>
                <a:uLnTx/>
                <a:uFillTx/>
                <a:latin typeface="Arial"/>
                <a:ea typeface="+mn-ea"/>
                <a:cs typeface="Arial" panose="020B0604020202020204" pitchFamily="34" charset="0"/>
              </a:rPr>
              <a:t> and new acute provider group models as per Salford and Warks</a:t>
            </a:r>
          </a:p>
        </p:txBody>
      </p:sp>
    </p:spTree>
    <p:extLst>
      <p:ext uri="{BB962C8B-B14F-4D97-AF65-F5344CB8AC3E}">
        <p14:creationId xmlns:p14="http://schemas.microsoft.com/office/powerpoint/2010/main" val="1259276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2501ED5-640B-4823-88C5-3B5510CACAE2}" type="slidenum">
              <a:rPr lang="en-GB" smtClean="0"/>
              <a:t>32</a:t>
            </a:fld>
            <a:endParaRPr lang="en-GB"/>
          </a:p>
        </p:txBody>
      </p:sp>
    </p:spTree>
    <p:extLst>
      <p:ext uri="{BB962C8B-B14F-4D97-AF65-F5344CB8AC3E}">
        <p14:creationId xmlns:p14="http://schemas.microsoft.com/office/powerpoint/2010/main" val="100228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t="46000" r="-8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90442" y="1196752"/>
            <a:ext cx="7772400" cy="864096"/>
          </a:xfrm>
        </p:spPr>
        <p:txBody>
          <a:bodyPr/>
          <a:lstStyle>
            <a:lvl1pPr algn="l">
              <a:defRPr/>
            </a:lvl1pPr>
          </a:lstStyle>
          <a:p>
            <a:r>
              <a:rPr lang="en-US"/>
              <a:t>Click to edit Master title style</a:t>
            </a:r>
            <a:endParaRPr lang="en-GB" dirty="0"/>
          </a:p>
        </p:txBody>
      </p:sp>
      <p:sp>
        <p:nvSpPr>
          <p:cNvPr id="3" name="Subtitle 2"/>
          <p:cNvSpPr>
            <a:spLocks noGrp="1"/>
          </p:cNvSpPr>
          <p:nvPr>
            <p:ph type="subTitle" idx="1"/>
          </p:nvPr>
        </p:nvSpPr>
        <p:spPr>
          <a:xfrm>
            <a:off x="611560" y="2132856"/>
            <a:ext cx="6400800" cy="72008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a:xfrm>
            <a:off x="107504" y="116632"/>
            <a:ext cx="2133600" cy="365125"/>
          </a:xfrm>
        </p:spPr>
        <p:txBody>
          <a:bodyPr/>
          <a:lstStyle/>
          <a:p>
            <a:fld id="{801459E2-2C9C-425B-BD81-55108EAC213C}" type="datetimeFigureOut">
              <a:rPr lang="en-GB" smtClean="0"/>
              <a:t>16/09/2021</a:t>
            </a:fld>
            <a:endParaRPr lang="en-GB"/>
          </a:p>
        </p:txBody>
      </p:sp>
      <p:pic>
        <p:nvPicPr>
          <p:cNvPr id="5" name="Picture 2" descr="C:\Users\McKerR\Desktop\SFCCG_StrapALT.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99792" y="5095537"/>
            <a:ext cx="5303010" cy="651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783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01459E2-2C9C-425B-BD81-55108EAC213C}" type="datetimeFigureOut">
              <a:rPr lang="en-GB" smtClean="0"/>
              <a:t>16/09/2021</a:t>
            </a:fld>
            <a:endParaRPr lang="en-GB"/>
          </a:p>
        </p:txBody>
      </p:sp>
    </p:spTree>
    <p:extLst>
      <p:ext uri="{BB962C8B-B14F-4D97-AF65-F5344CB8AC3E}">
        <p14:creationId xmlns:p14="http://schemas.microsoft.com/office/powerpoint/2010/main" val="3996070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Joint CCG">
    <p:bg>
      <p:bgPr>
        <a:blipFill dpi="0" rotWithShape="1">
          <a:blip r:embed="rId2">
            <a:lum/>
          </a:blip>
          <a:srcRect/>
          <a:stretch>
            <a:fillRect l="-4000" t="81000" r="-9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67544" y="1628801"/>
            <a:ext cx="8229600" cy="403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07504" y="116632"/>
            <a:ext cx="2133600" cy="365125"/>
          </a:xfrm>
          <a:prstGeom prst="rect">
            <a:avLst/>
          </a:prstGeom>
        </p:spPr>
        <p:txBody>
          <a:bodyPr/>
          <a:lstStyle/>
          <a:p>
            <a:fld id="{B1E050F8-C744-4FD3-A5DB-89718FEFA3ED}" type="datetimeFigureOut">
              <a:rPr lang="en-GB" smtClean="0"/>
              <a:t>16/09/2021</a:t>
            </a:fld>
            <a:endParaRPr lang="en-GB"/>
          </a:p>
        </p:txBody>
      </p:sp>
      <p:pic>
        <p:nvPicPr>
          <p:cNvPr id="1026" name="Picture 2" descr="C:\Users\McKerR\Desktop\JointCCGlogo.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362320" y="0"/>
            <a:ext cx="2810299" cy="936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38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37730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01459E2-2C9C-425B-BD81-55108EAC213C}" type="datetimeFigureOut">
              <a:rPr lang="en-GB" smtClean="0"/>
              <a:t>16/09/2021</a:t>
            </a:fld>
            <a:endParaRPr lang="en-GB"/>
          </a:p>
        </p:txBody>
      </p:sp>
    </p:spTree>
    <p:extLst>
      <p:ext uri="{BB962C8B-B14F-4D97-AF65-F5344CB8AC3E}">
        <p14:creationId xmlns:p14="http://schemas.microsoft.com/office/powerpoint/2010/main" val="189057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4143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01459E2-2C9C-425B-BD81-55108EAC213C}" type="datetimeFigureOut">
              <a:rPr lang="en-GB" smtClean="0"/>
              <a:t>16/09/2021</a:t>
            </a:fld>
            <a:endParaRPr lang="en-GB"/>
          </a:p>
        </p:txBody>
      </p:sp>
    </p:spTree>
    <p:extLst>
      <p:ext uri="{BB962C8B-B14F-4D97-AF65-F5344CB8AC3E}">
        <p14:creationId xmlns:p14="http://schemas.microsoft.com/office/powerpoint/2010/main" val="71625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01459E2-2C9C-425B-BD81-55108EAC213C}" type="datetimeFigureOut">
              <a:rPr lang="en-GB" smtClean="0"/>
              <a:t>16/09/2021</a:t>
            </a:fld>
            <a:endParaRPr lang="en-GB"/>
          </a:p>
        </p:txBody>
      </p:sp>
    </p:spTree>
    <p:extLst>
      <p:ext uri="{BB962C8B-B14F-4D97-AF65-F5344CB8AC3E}">
        <p14:creationId xmlns:p14="http://schemas.microsoft.com/office/powerpoint/2010/main" val="984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1459E2-2C9C-425B-BD81-55108EAC213C}" type="datetimeFigureOut">
              <a:rPr lang="en-GB" smtClean="0"/>
              <a:t>16/09/2021</a:t>
            </a:fld>
            <a:endParaRPr lang="en-GB"/>
          </a:p>
        </p:txBody>
      </p:sp>
    </p:spTree>
    <p:extLst>
      <p:ext uri="{BB962C8B-B14F-4D97-AF65-F5344CB8AC3E}">
        <p14:creationId xmlns:p14="http://schemas.microsoft.com/office/powerpoint/2010/main" val="2537380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68313" y="908049"/>
            <a:ext cx="8229600" cy="654051"/>
          </a:xfrm>
          <a:prstGeom prst="rect">
            <a:avLst/>
          </a:prstGeom>
        </p:spPr>
        <p:txBody>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38449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14288" y="0"/>
            <a:ext cx="2133601" cy="365125"/>
          </a:xfrm>
          <a:prstGeom prst="rect">
            <a:avLst/>
          </a:prstGeom>
        </p:spPr>
        <p:txBody>
          <a:bodyPr/>
          <a:lstStyle>
            <a:lvl1pPr>
              <a:defRPr/>
            </a:lvl1pPr>
          </a:lstStyle>
          <a:p>
            <a:pPr>
              <a:defRPr/>
            </a:pPr>
            <a:fld id="{44F61205-4204-4D1D-8039-52BFFE300336}" type="datetimeFigureOut">
              <a:rPr lang="en-GB"/>
              <a:pPr>
                <a:defRPr/>
              </a:pPr>
              <a:t>16/09/2021</a:t>
            </a:fld>
            <a:endParaRPr lang="en-GB" dirty="0"/>
          </a:p>
        </p:txBody>
      </p:sp>
    </p:spTree>
    <p:extLst>
      <p:ext uri="{BB962C8B-B14F-4D97-AF65-F5344CB8AC3E}">
        <p14:creationId xmlns:p14="http://schemas.microsoft.com/office/powerpoint/2010/main" val="2742687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l="-1000" t="77000" r="-1000" b="-1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600201"/>
            <a:ext cx="8229600" cy="3629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07504" y="11663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459E2-2C9C-425B-BD81-55108EAC213C}" type="datetimeFigureOut">
              <a:rPr lang="en-GB" smtClean="0"/>
              <a:t>16/09/2021</a:t>
            </a:fld>
            <a:endParaRPr lang="en-GB"/>
          </a:p>
        </p:txBody>
      </p:sp>
      <p:pic>
        <p:nvPicPr>
          <p:cNvPr id="1026" name="Picture 2" descr="\\sccg-data\Home\KellyB1\My Pictures\NHS SFCCG.jpg"/>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147109" y="0"/>
            <a:ext cx="3000375" cy="135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03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2" r:id="rId4"/>
    <p:sldLayoutId id="2147483653" r:id="rId5"/>
    <p:sldLayoutId id="2147483654" r:id="rId6"/>
    <p:sldLayoutId id="2147483655" r:id="rId7"/>
    <p:sldLayoutId id="2147483657" r:id="rId8"/>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accent6"/>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accent6"/>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accent6"/>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nhs.uk/conditions/coronavirus-covid-19/coronavirus-vaccination/find-a-walk-in-coronavirus-covid-19-vaccination-site"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ommunications@sefton.nhs.uk"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mailto:communications@sefton.nhs.uk" TargetMode="External"/><Relationship Id="rId2" Type="http://schemas.openxmlformats.org/officeDocument/2006/relationships/hyperlink" Target="http://www.southportandformbyccg.nhs.uk/"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744"/>
            <a:ext cx="7772400" cy="819523"/>
          </a:xfrm>
        </p:spPr>
        <p:txBody>
          <a:bodyPr>
            <a:noAutofit/>
          </a:bodyPr>
          <a:lstStyle/>
          <a:p>
            <a:pPr algn="ctr"/>
            <a:r>
              <a:rPr lang="en-GB" sz="4400" b="1" dirty="0"/>
              <a:t>Welcome </a:t>
            </a:r>
            <a:br>
              <a:rPr lang="en-GB" sz="4400" b="1" dirty="0"/>
            </a:br>
            <a:r>
              <a:rPr lang="en-GB" sz="4400" b="1" dirty="0"/>
              <a:t>Annual Review 2020-2021</a:t>
            </a:r>
          </a:p>
        </p:txBody>
      </p:sp>
      <p:sp>
        <p:nvSpPr>
          <p:cNvPr id="3" name="Subtitle 2"/>
          <p:cNvSpPr>
            <a:spLocks noGrp="1"/>
          </p:cNvSpPr>
          <p:nvPr>
            <p:ph type="subTitle" idx="1"/>
          </p:nvPr>
        </p:nvSpPr>
        <p:spPr>
          <a:xfrm>
            <a:off x="1263588" y="2636912"/>
            <a:ext cx="6616824" cy="1752600"/>
          </a:xfrm>
        </p:spPr>
        <p:txBody>
          <a:bodyPr>
            <a:normAutofit/>
          </a:bodyPr>
          <a:lstStyle/>
          <a:p>
            <a:pPr algn="ctr"/>
            <a:r>
              <a:rPr lang="en-GB" b="1" dirty="0"/>
              <a:t>15 September 2021</a:t>
            </a:r>
          </a:p>
        </p:txBody>
      </p:sp>
      <p:sp>
        <p:nvSpPr>
          <p:cNvPr id="4" name="TextBox 3"/>
          <p:cNvSpPr txBox="1"/>
          <p:nvPr/>
        </p:nvSpPr>
        <p:spPr>
          <a:xfrm>
            <a:off x="3203848" y="6237312"/>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1717401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00808"/>
            <a:ext cx="9144000" cy="51571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C2"/>
              </a:solidFill>
              <a:effectLst/>
              <a:uLnTx/>
              <a:uFillTx/>
              <a:latin typeface="Arial"/>
              <a:ea typeface="+mn-ea"/>
              <a:cs typeface="+mn-cs"/>
            </a:endParaRPr>
          </a:p>
        </p:txBody>
      </p:sp>
      <p:sp>
        <p:nvSpPr>
          <p:cNvPr id="5" name="Title 1"/>
          <p:cNvSpPr txBox="1">
            <a:spLocks/>
          </p:cNvSpPr>
          <p:nvPr/>
        </p:nvSpPr>
        <p:spPr>
          <a:xfrm>
            <a:off x="166539" y="476672"/>
            <a:ext cx="5773613" cy="527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Arial"/>
                <a:ea typeface="+mj-ea"/>
                <a:cs typeface="+mj-cs"/>
              </a:rPr>
              <a:t>How we involved you 2020-2021</a:t>
            </a:r>
          </a:p>
        </p:txBody>
      </p:sp>
      <p:sp>
        <p:nvSpPr>
          <p:cNvPr id="4" name="TextBox 3">
            <a:extLst>
              <a:ext uri="{FF2B5EF4-FFF2-40B4-BE49-F238E27FC236}">
                <a16:creationId xmlns:a16="http://schemas.microsoft.com/office/drawing/2014/main" id="{1B2218C2-1153-4465-8290-7BB029DDD01B}"/>
              </a:ext>
            </a:extLst>
          </p:cNvPr>
          <p:cNvSpPr txBox="1"/>
          <p:nvPr/>
        </p:nvSpPr>
        <p:spPr>
          <a:xfrm>
            <a:off x="719572" y="1916832"/>
            <a:ext cx="7704856" cy="3970318"/>
          </a:xfrm>
          <a:prstGeom prst="rect">
            <a:avLst/>
          </a:prstGeom>
          <a:noFill/>
        </p:spPr>
        <p:txBody>
          <a:bodyPr wrap="square" rtlCol="0">
            <a:spAutoFit/>
          </a:bodyPr>
          <a:lstStyle/>
          <a:p>
            <a:pPr marL="285750" indent="-285750">
              <a:buFont typeface="Arial" panose="020B0604020202020204" pitchFamily="34" charset="0"/>
              <a:buChar char="•"/>
            </a:pPr>
            <a:r>
              <a:rPr lang="en-GB" b="1" dirty="0"/>
              <a:t>Virtual AGM </a:t>
            </a:r>
            <a:r>
              <a:rPr lang="en-GB" dirty="0"/>
              <a:t>– we informed residents of the past year and the challenges we faced when the pandemic hit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Working with partners </a:t>
            </a:r>
            <a:r>
              <a:rPr lang="en-GB" dirty="0"/>
              <a:t>– collaborating with partners like Healthwatch Sefton and Sefton Council to promote the vaccination programme and to carry out research to help with vaccine hesitancy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b="1" dirty="0"/>
              <a:t>Shaping Care Together </a:t>
            </a:r>
            <a:r>
              <a:rPr lang="en-GB" dirty="0"/>
              <a:t>– working with Southport and Ormskirk Hospital NHS Trust and NHS West Lancashire CCG to gather views of local health and care services </a:t>
            </a:r>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n-GB" b="1" dirty="0"/>
              <a:t>Improving language services in GP practices </a:t>
            </a:r>
            <a:r>
              <a:rPr lang="en-GB" dirty="0"/>
              <a:t>– we engaged on a single approach to improve language services across the borough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43312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DB3F-5E54-4579-B1BD-67245C5A9BA3}"/>
              </a:ext>
            </a:extLst>
          </p:cNvPr>
          <p:cNvSpPr>
            <a:spLocks noGrp="1"/>
          </p:cNvSpPr>
          <p:nvPr>
            <p:ph type="title"/>
          </p:nvPr>
        </p:nvSpPr>
        <p:spPr>
          <a:xfrm>
            <a:off x="438549" y="697209"/>
            <a:ext cx="8229600" cy="654051"/>
          </a:xfrm>
        </p:spPr>
        <p:txBody>
          <a:bodyPr>
            <a:normAutofit/>
          </a:bodyPr>
          <a:lstStyle/>
          <a:p>
            <a:r>
              <a:rPr lang="en-GB" b="1" dirty="0"/>
              <a:t>Some of our challenges</a:t>
            </a:r>
            <a:r>
              <a:rPr lang="en-GB" dirty="0"/>
              <a:t> </a:t>
            </a:r>
          </a:p>
        </p:txBody>
      </p:sp>
      <p:sp>
        <p:nvSpPr>
          <p:cNvPr id="3" name="Text Placeholder 2">
            <a:extLst>
              <a:ext uri="{FF2B5EF4-FFF2-40B4-BE49-F238E27FC236}">
                <a16:creationId xmlns:a16="http://schemas.microsoft.com/office/drawing/2014/main" id="{289942E7-C39F-4EEA-8266-6706F5C3DA0E}"/>
              </a:ext>
            </a:extLst>
          </p:cNvPr>
          <p:cNvSpPr>
            <a:spLocks noGrp="1"/>
          </p:cNvSpPr>
          <p:nvPr>
            <p:ph type="body" idx="1"/>
          </p:nvPr>
        </p:nvSpPr>
        <p:spPr>
          <a:xfrm>
            <a:off x="438549" y="1700808"/>
            <a:ext cx="8229600" cy="3844925"/>
          </a:xfrm>
        </p:spPr>
        <p:txBody>
          <a:bodyPr>
            <a:normAutofit/>
          </a:bodyPr>
          <a:lstStyle/>
          <a:p>
            <a:r>
              <a:rPr lang="en-GB" sz="2400" dirty="0"/>
              <a:t>COVID-19 – a challenge for all and still ongoing</a:t>
            </a:r>
          </a:p>
          <a:p>
            <a:endParaRPr lang="en-GB" sz="2400" dirty="0"/>
          </a:p>
          <a:p>
            <a:r>
              <a:rPr lang="en-GB" sz="2400" dirty="0"/>
              <a:t>Financial challenges </a:t>
            </a:r>
          </a:p>
          <a:p>
            <a:endParaRPr lang="en-GB" sz="2400" dirty="0"/>
          </a:p>
          <a:p>
            <a:r>
              <a:rPr lang="en-GB" sz="2400" dirty="0"/>
              <a:t>Pressure on health and care services, in particular general practice</a:t>
            </a:r>
          </a:p>
          <a:p>
            <a:endParaRPr lang="en-GB" sz="2400" dirty="0"/>
          </a:p>
          <a:p>
            <a:r>
              <a:rPr lang="en-GB" sz="2400" dirty="0"/>
              <a:t>We weren’t able to engage as fully as we would have wanted</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72275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692696"/>
            <a:ext cx="8229600" cy="652935"/>
          </a:xfrm>
        </p:spPr>
        <p:txBody>
          <a:bodyPr anchor="t">
            <a:noAutofit/>
          </a:bodyPr>
          <a:lstStyle/>
          <a:p>
            <a:r>
              <a:rPr lang="en-GB" sz="3600" b="1" dirty="0"/>
              <a:t>One shared vision</a:t>
            </a:r>
            <a:endParaRPr lang="en-US" altLang="en-US" sz="3600" b="1" dirty="0">
              <a:ea typeface="Geneva" pitchFamily="126" charset="-128"/>
              <a:cs typeface="Arial" pitchFamily="34" charset="0"/>
            </a:endParaRPr>
          </a:p>
        </p:txBody>
      </p:sp>
      <p:sp>
        <p:nvSpPr>
          <p:cNvPr id="2" name="TextBox 1">
            <a:extLst>
              <a:ext uri="{FF2B5EF4-FFF2-40B4-BE49-F238E27FC236}">
                <a16:creationId xmlns:a16="http://schemas.microsoft.com/office/drawing/2014/main" id="{37A99606-6D1F-4AD3-8375-73B89BCC3B02}"/>
              </a:ext>
            </a:extLst>
          </p:cNvPr>
          <p:cNvSpPr txBox="1"/>
          <p:nvPr/>
        </p:nvSpPr>
        <p:spPr>
          <a:xfrm>
            <a:off x="971600" y="2305615"/>
            <a:ext cx="6624736" cy="2246769"/>
          </a:xfrm>
          <a:prstGeom prst="rect">
            <a:avLst/>
          </a:prstGeom>
          <a:noFill/>
        </p:spPr>
        <p:txBody>
          <a:bodyPr wrap="square" rtlCol="0">
            <a:spAutoFit/>
          </a:bodyPr>
          <a:lstStyle/>
          <a:p>
            <a:pPr algn="ctr"/>
            <a:r>
              <a:rPr lang="en-GB" sz="2800" dirty="0"/>
              <a:t>“A confident and connected borough that offers the things we all need to start, live and age well, where everyone has a fair chance of a positive and healthier future.”</a:t>
            </a:r>
          </a:p>
        </p:txBody>
      </p:sp>
    </p:spTree>
    <p:extLst>
      <p:ext uri="{BB962C8B-B14F-4D97-AF65-F5344CB8AC3E}">
        <p14:creationId xmlns:p14="http://schemas.microsoft.com/office/powerpoint/2010/main" val="3007748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5536" y="1485782"/>
            <a:ext cx="4320480" cy="3600400"/>
          </a:xfrm>
        </p:spPr>
        <p:txBody>
          <a:bodyPr>
            <a:noAutofit/>
          </a:bodyPr>
          <a:lstStyle/>
          <a:p>
            <a:pPr>
              <a:buClr>
                <a:srgbClr val="FF6600"/>
              </a:buClr>
              <a:buSzPct val="150000"/>
            </a:pPr>
            <a:r>
              <a:rPr lang="en-GB" sz="1800" dirty="0"/>
              <a:t>NHS South Sefton CCG</a:t>
            </a:r>
          </a:p>
          <a:p>
            <a:pPr>
              <a:buClr>
                <a:srgbClr val="FF6600"/>
              </a:buClr>
              <a:buSzPct val="150000"/>
            </a:pPr>
            <a:r>
              <a:rPr lang="en-GB" sz="1800" dirty="0"/>
              <a:t>Sefton Council</a:t>
            </a:r>
          </a:p>
          <a:p>
            <a:pPr>
              <a:buClr>
                <a:srgbClr val="FF6600"/>
              </a:buClr>
              <a:buSzPct val="150000"/>
            </a:pPr>
            <a:r>
              <a:rPr lang="en-GB" sz="1800" dirty="0"/>
              <a:t>Mersey Care NHS Foundation Trust</a:t>
            </a:r>
          </a:p>
          <a:p>
            <a:pPr>
              <a:buClr>
                <a:srgbClr val="FF6600"/>
              </a:buClr>
              <a:buSzPct val="150000"/>
            </a:pPr>
            <a:r>
              <a:rPr lang="en-GB" sz="1800" dirty="0"/>
              <a:t>Southport and Ormskirk NHS Hospital Trust</a:t>
            </a:r>
          </a:p>
          <a:p>
            <a:pPr>
              <a:buClr>
                <a:srgbClr val="FF6600"/>
              </a:buClr>
              <a:buSzPct val="150000"/>
            </a:pPr>
            <a:r>
              <a:rPr lang="en-GB" sz="1800" dirty="0"/>
              <a:t>Liverpool University Hospital NHS Foundation Trust</a:t>
            </a:r>
          </a:p>
          <a:p>
            <a:pPr>
              <a:buClr>
                <a:srgbClr val="FF6600"/>
              </a:buClr>
              <a:buSzPct val="150000"/>
            </a:pPr>
            <a:r>
              <a:rPr lang="en-GB" sz="1800" dirty="0"/>
              <a:t>Alder Hey Children’s Hospital NHS Foundation Trust</a:t>
            </a:r>
          </a:p>
          <a:p>
            <a:pPr>
              <a:buClr>
                <a:srgbClr val="FF6600"/>
              </a:buClr>
              <a:buSzPct val="150000"/>
            </a:pPr>
            <a:r>
              <a:rPr lang="en-GB" sz="1800" dirty="0"/>
              <a:t>The Walton Centre </a:t>
            </a:r>
          </a:p>
          <a:p>
            <a:pPr>
              <a:buClr>
                <a:srgbClr val="FF6600"/>
              </a:buClr>
              <a:buSzPct val="150000"/>
            </a:pPr>
            <a:r>
              <a:rPr lang="en-GB" sz="1800" dirty="0"/>
              <a:t>Liverpool Heart and Chest Hospital</a:t>
            </a:r>
          </a:p>
          <a:p>
            <a:pPr>
              <a:buClr>
                <a:srgbClr val="FF6600"/>
              </a:buClr>
              <a:buSzPct val="150000"/>
            </a:pPr>
            <a:endParaRPr lang="en-GB" sz="1800" b="1" dirty="0">
              <a:highlight>
                <a:srgbClr val="FFFF00"/>
              </a:highlight>
            </a:endParaRPr>
          </a:p>
          <a:p>
            <a:endParaRPr lang="en-GB" sz="1800" dirty="0"/>
          </a:p>
        </p:txBody>
      </p:sp>
      <p:sp>
        <p:nvSpPr>
          <p:cNvPr id="4" name="Text Placeholder 2"/>
          <p:cNvSpPr txBox="1">
            <a:spLocks/>
          </p:cNvSpPr>
          <p:nvPr/>
        </p:nvSpPr>
        <p:spPr>
          <a:xfrm>
            <a:off x="4716016" y="1495332"/>
            <a:ext cx="4104456" cy="33123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FF6600"/>
              </a:buClr>
              <a:buSzPct val="150000"/>
            </a:pPr>
            <a:r>
              <a:rPr lang="en-GB" sz="1800" dirty="0"/>
              <a:t>Liverpool Women’s NHS Foundation Trust</a:t>
            </a:r>
          </a:p>
          <a:p>
            <a:pPr>
              <a:buClr>
                <a:srgbClr val="FF6600"/>
              </a:buClr>
              <a:buSzPct val="150000"/>
            </a:pPr>
            <a:r>
              <a:rPr lang="en-GB" sz="1800" dirty="0"/>
              <a:t>Sefton Primary Care Networks</a:t>
            </a:r>
          </a:p>
          <a:p>
            <a:pPr>
              <a:buClr>
                <a:srgbClr val="FF6600"/>
              </a:buClr>
              <a:buSzPct val="150000"/>
            </a:pPr>
            <a:r>
              <a:rPr lang="en-GB" sz="1800" dirty="0"/>
              <a:t>Sefton GP Federations</a:t>
            </a:r>
          </a:p>
          <a:p>
            <a:pPr>
              <a:buClr>
                <a:srgbClr val="FF6600"/>
              </a:buClr>
              <a:buSzPct val="150000"/>
            </a:pPr>
            <a:r>
              <a:rPr lang="en-GB" sz="1800" dirty="0"/>
              <a:t>Voluntary, community and faith organisations </a:t>
            </a:r>
          </a:p>
          <a:p>
            <a:pPr>
              <a:buClr>
                <a:srgbClr val="FF6600"/>
              </a:buClr>
              <a:buSzPct val="150000"/>
            </a:pPr>
            <a:r>
              <a:rPr lang="en-GB" sz="1800" dirty="0"/>
              <a:t>NHS West Lancashire CCG</a:t>
            </a:r>
          </a:p>
          <a:p>
            <a:pPr>
              <a:buClr>
                <a:srgbClr val="FF6600"/>
              </a:buClr>
              <a:buSzPct val="150000"/>
            </a:pPr>
            <a:r>
              <a:rPr lang="en-GB" sz="1800" dirty="0"/>
              <a:t>NHS England and Improvement</a:t>
            </a:r>
          </a:p>
          <a:p>
            <a:pPr>
              <a:buClr>
                <a:srgbClr val="FF6600"/>
              </a:buClr>
              <a:buSzPct val="150000"/>
            </a:pPr>
            <a:r>
              <a:rPr lang="en-GB" sz="1800" dirty="0"/>
              <a:t>Cheshire and Merseyside Health and Care Partnership</a:t>
            </a:r>
          </a:p>
          <a:p>
            <a:pPr>
              <a:buClr>
                <a:srgbClr val="FF6600"/>
              </a:buClr>
              <a:buSzPct val="150000"/>
            </a:pPr>
            <a:r>
              <a:rPr lang="en-GB" sz="1800" dirty="0"/>
              <a:t>Lancashire and South Cumbria NHS Foundation Trust</a:t>
            </a:r>
          </a:p>
          <a:p>
            <a:endParaRPr lang="en-GB" sz="1800" dirty="0"/>
          </a:p>
        </p:txBody>
      </p:sp>
      <p:sp>
        <p:nvSpPr>
          <p:cNvPr id="5" name="Rectangle 4"/>
          <p:cNvSpPr/>
          <p:nvPr/>
        </p:nvSpPr>
        <p:spPr>
          <a:xfrm>
            <a:off x="179512" y="260648"/>
            <a:ext cx="7416824" cy="646331"/>
          </a:xfrm>
          <a:prstGeom prst="rect">
            <a:avLst/>
          </a:prstGeom>
        </p:spPr>
        <p:txBody>
          <a:bodyPr wrap="square">
            <a:spAutoFit/>
          </a:bodyPr>
          <a:lstStyle/>
          <a:p>
            <a:r>
              <a:rPr lang="en-GB" sz="3600" b="1" dirty="0"/>
              <a:t>Our transformation partners</a:t>
            </a:r>
            <a:endParaRPr lang="en-GB" sz="3600" dirty="0"/>
          </a:p>
        </p:txBody>
      </p:sp>
    </p:spTree>
    <p:extLst>
      <p:ext uri="{BB962C8B-B14F-4D97-AF65-F5344CB8AC3E}">
        <p14:creationId xmlns:p14="http://schemas.microsoft.com/office/powerpoint/2010/main" val="1315574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476672"/>
            <a:ext cx="7772400" cy="819523"/>
          </a:xfrm>
        </p:spPr>
        <p:txBody>
          <a:bodyPr>
            <a:normAutofit fontScale="90000"/>
          </a:bodyPr>
          <a:lstStyle/>
          <a:p>
            <a:br>
              <a:rPr lang="en-GB" sz="3600" b="1" dirty="0"/>
            </a:br>
            <a:r>
              <a:rPr lang="en-GB" b="1" dirty="0"/>
              <a:t>Our performance 2020-2021</a:t>
            </a:r>
          </a:p>
        </p:txBody>
      </p:sp>
      <p:sp>
        <p:nvSpPr>
          <p:cNvPr id="3" name="Subtitle 2"/>
          <p:cNvSpPr>
            <a:spLocks noGrp="1"/>
          </p:cNvSpPr>
          <p:nvPr>
            <p:ph type="subTitle" idx="1"/>
          </p:nvPr>
        </p:nvSpPr>
        <p:spPr>
          <a:xfrm>
            <a:off x="323528" y="1711139"/>
            <a:ext cx="5184576" cy="1752600"/>
          </a:xfrm>
        </p:spPr>
        <p:txBody>
          <a:bodyPr>
            <a:normAutofit/>
          </a:bodyPr>
          <a:lstStyle/>
          <a:p>
            <a:r>
              <a:rPr lang="en-GB" b="1" dirty="0"/>
              <a:t>Martin McDowell</a:t>
            </a:r>
          </a:p>
          <a:p>
            <a:r>
              <a:rPr lang="en-GB" sz="2400" b="1" dirty="0"/>
              <a:t>Chief finance officer </a:t>
            </a:r>
          </a:p>
          <a:p>
            <a:r>
              <a:rPr lang="en-GB" sz="2400" b="1" dirty="0"/>
              <a:t>NHS Southport and Formby  CCG</a:t>
            </a:r>
          </a:p>
        </p:txBody>
      </p:sp>
      <p:sp>
        <p:nvSpPr>
          <p:cNvPr id="8" name="TextBox 7"/>
          <p:cNvSpPr txBox="1"/>
          <p:nvPr/>
        </p:nvSpPr>
        <p:spPr>
          <a:xfrm>
            <a:off x="4999584" y="6309320"/>
            <a:ext cx="3456384" cy="369332"/>
          </a:xfrm>
          <a:prstGeom prst="rect">
            <a:avLst/>
          </a:prstGeom>
          <a:noFill/>
        </p:spPr>
        <p:txBody>
          <a:bodyPr wrap="square" rtlCol="0">
            <a:spAutoFit/>
          </a:bodyPr>
          <a:lstStyle/>
          <a:p>
            <a:pPr algn="r"/>
            <a:r>
              <a:rPr lang="en-GB" b="1" dirty="0">
                <a:solidFill>
                  <a:schemeClr val="tx2"/>
                </a:solidFill>
              </a:rPr>
              <a:t>@NHSSFCCG</a:t>
            </a:r>
          </a:p>
        </p:txBody>
      </p:sp>
    </p:spTree>
    <p:extLst>
      <p:ext uri="{BB962C8B-B14F-4D97-AF65-F5344CB8AC3E}">
        <p14:creationId xmlns:p14="http://schemas.microsoft.com/office/powerpoint/2010/main" val="160178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08112"/>
            <a:ext cx="9144000" cy="577226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p:cNvSpPr/>
          <p:nvPr/>
        </p:nvSpPr>
        <p:spPr>
          <a:xfrm>
            <a:off x="107504" y="116632"/>
            <a:ext cx="1872208" cy="786109"/>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p:cNvSpPr txBox="1">
            <a:spLocks/>
          </p:cNvSpPr>
          <p:nvPr/>
        </p:nvSpPr>
        <p:spPr>
          <a:xfrm>
            <a:off x="251520" y="490181"/>
            <a:ext cx="8229600" cy="93049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t>How we spent our money</a:t>
            </a:r>
          </a:p>
        </p:txBody>
      </p:sp>
      <p:pic>
        <p:nvPicPr>
          <p:cNvPr id="7" name="Picture 6" descr="A picture containing table&#10;&#10;Description automatically generated">
            <a:extLst>
              <a:ext uri="{FF2B5EF4-FFF2-40B4-BE49-F238E27FC236}">
                <a16:creationId xmlns:a16="http://schemas.microsoft.com/office/drawing/2014/main" id="{7D4051A1-BCF7-41F6-9D23-D4BDE5A2A165}"/>
              </a:ext>
            </a:extLst>
          </p:cNvPr>
          <p:cNvPicPr>
            <a:picLocks noChangeAspect="1"/>
          </p:cNvPicPr>
          <p:nvPr/>
        </p:nvPicPr>
        <p:blipFill>
          <a:blip r:embed="rId2"/>
          <a:stretch>
            <a:fillRect/>
          </a:stretch>
        </p:blipFill>
        <p:spPr>
          <a:xfrm>
            <a:off x="6948441" y="2420888"/>
            <a:ext cx="1779637" cy="2801280"/>
          </a:xfrm>
          <a:prstGeom prst="rect">
            <a:avLst/>
          </a:prstGeom>
        </p:spPr>
      </p:pic>
      <p:pic>
        <p:nvPicPr>
          <p:cNvPr id="9" name="Picture 8" descr="Chart, pie chart&#10;&#10;Description automatically generated">
            <a:extLst>
              <a:ext uri="{FF2B5EF4-FFF2-40B4-BE49-F238E27FC236}">
                <a16:creationId xmlns:a16="http://schemas.microsoft.com/office/drawing/2014/main" id="{33D7AD8D-3EAD-45B4-A6D0-E95E4E84BB60}"/>
              </a:ext>
            </a:extLst>
          </p:cNvPr>
          <p:cNvPicPr>
            <a:picLocks noChangeAspect="1"/>
          </p:cNvPicPr>
          <p:nvPr/>
        </p:nvPicPr>
        <p:blipFill>
          <a:blip r:embed="rId3"/>
          <a:stretch>
            <a:fillRect/>
          </a:stretch>
        </p:blipFill>
        <p:spPr>
          <a:xfrm>
            <a:off x="611560" y="1700808"/>
            <a:ext cx="5689715" cy="4491880"/>
          </a:xfrm>
          <a:prstGeom prst="rect">
            <a:avLst/>
          </a:prstGeom>
        </p:spPr>
      </p:pic>
    </p:spTree>
    <p:extLst>
      <p:ext uri="{BB962C8B-B14F-4D97-AF65-F5344CB8AC3E}">
        <p14:creationId xmlns:p14="http://schemas.microsoft.com/office/powerpoint/2010/main" val="705435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457200" y="1506537"/>
            <a:ext cx="8229600" cy="384492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dirty="0"/>
          </a:p>
          <a:p>
            <a:pPr>
              <a:buClr>
                <a:srgbClr val="0070C0"/>
              </a:buClr>
            </a:pPr>
            <a:r>
              <a:rPr lang="en-GB" sz="2200" dirty="0"/>
              <a:t>We had a budget of £245 million equating to £1,951 for each Southport and Formby resident</a:t>
            </a:r>
          </a:p>
          <a:p>
            <a:pPr>
              <a:buClr>
                <a:srgbClr val="0070C0"/>
              </a:buClr>
            </a:pPr>
            <a:r>
              <a:rPr lang="en-GB" sz="2200" dirty="0"/>
              <a:t>At the end of the year the CCG reported a breakeven position for 2020/21 Financial Year – an improvement from the £12.8 million deficit reported in 2019/20. </a:t>
            </a:r>
          </a:p>
          <a:p>
            <a:pPr>
              <a:buClr>
                <a:srgbClr val="0070C0"/>
              </a:buClr>
            </a:pPr>
            <a:r>
              <a:rPr lang="en-GB" sz="2200" dirty="0"/>
              <a:t>The CCG external auditors issued an unqualified opinion on the CCG’s annual report and accounts</a:t>
            </a:r>
          </a:p>
          <a:p>
            <a:pPr>
              <a:buClr>
                <a:srgbClr val="0070C0"/>
              </a:buClr>
            </a:pPr>
            <a:endParaRPr lang="en-GB" dirty="0"/>
          </a:p>
          <a:p>
            <a:pPr>
              <a:buClr>
                <a:srgbClr val="0070C0"/>
              </a:buClr>
            </a:pPr>
            <a:endParaRPr lang="en-GB" dirty="0">
              <a:highlight>
                <a:srgbClr val="00FFFF"/>
              </a:highlight>
            </a:endParaRPr>
          </a:p>
          <a:p>
            <a:endParaRPr lang="en-GB" dirty="0"/>
          </a:p>
          <a:p>
            <a:endParaRPr lang="en-GB" dirty="0"/>
          </a:p>
        </p:txBody>
      </p:sp>
      <p:sp>
        <p:nvSpPr>
          <p:cNvPr id="4" name="Title 1"/>
          <p:cNvSpPr txBox="1">
            <a:spLocks/>
          </p:cNvSpPr>
          <p:nvPr/>
        </p:nvSpPr>
        <p:spPr>
          <a:xfrm>
            <a:off x="251520" y="764704"/>
            <a:ext cx="8229600" cy="65405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200" b="1" dirty="0"/>
              <a:t>Our performance 2020/21</a:t>
            </a:r>
          </a:p>
        </p:txBody>
      </p:sp>
    </p:spTree>
    <p:extLst>
      <p:ext uri="{BB962C8B-B14F-4D97-AF65-F5344CB8AC3E}">
        <p14:creationId xmlns:p14="http://schemas.microsoft.com/office/powerpoint/2010/main" val="1187768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98685"/>
            <a:ext cx="8229600" cy="654051"/>
          </a:xfrm>
        </p:spPr>
        <p:txBody>
          <a:bodyPr>
            <a:normAutofit/>
          </a:bodyPr>
          <a:lstStyle/>
          <a:p>
            <a:r>
              <a:rPr lang="en-GB" sz="3200" b="1" dirty="0"/>
              <a:t>Improving performance</a:t>
            </a:r>
          </a:p>
        </p:txBody>
      </p:sp>
      <p:sp>
        <p:nvSpPr>
          <p:cNvPr id="3" name="Text Placeholder 2"/>
          <p:cNvSpPr>
            <a:spLocks noGrp="1"/>
          </p:cNvSpPr>
          <p:nvPr>
            <p:ph type="body" idx="1"/>
          </p:nvPr>
        </p:nvSpPr>
        <p:spPr>
          <a:xfrm>
            <a:off x="467544" y="1772816"/>
            <a:ext cx="7344816" cy="3384376"/>
          </a:xfrm>
        </p:spPr>
        <p:txBody>
          <a:bodyPr>
            <a:normAutofit fontScale="92500" lnSpcReduction="10000"/>
          </a:bodyPr>
          <a:lstStyle/>
          <a:p>
            <a:r>
              <a:rPr lang="en-GB" sz="2200" dirty="0"/>
              <a:t>We work hard to continually improve services and areas of focus during 20/21 included:</a:t>
            </a:r>
          </a:p>
          <a:p>
            <a:r>
              <a:rPr lang="en-GB" sz="2200" dirty="0"/>
              <a:t>Good progress to restore Elective services</a:t>
            </a:r>
          </a:p>
          <a:p>
            <a:pPr marL="0" indent="0">
              <a:buNone/>
            </a:pPr>
            <a:r>
              <a:rPr lang="en-GB" sz="2200" dirty="0"/>
              <a:t>     (74.4% treated within 18 weeks v 64.4% national)</a:t>
            </a:r>
            <a:endParaRPr lang="en-GB" sz="2200" dirty="0">
              <a:highlight>
                <a:srgbClr val="00FFFF"/>
              </a:highlight>
            </a:endParaRPr>
          </a:p>
          <a:p>
            <a:r>
              <a:rPr lang="en-GB" sz="2200" dirty="0"/>
              <a:t>Important Mental Health Targets achieved</a:t>
            </a:r>
          </a:p>
          <a:p>
            <a:pPr marL="0" indent="0">
              <a:buNone/>
            </a:pPr>
            <a:r>
              <a:rPr lang="en-GB" sz="2200" dirty="0"/>
              <a:t>     (First episode Psychosis and CPA follow-up)</a:t>
            </a:r>
          </a:p>
          <a:p>
            <a:r>
              <a:rPr lang="en-GB" sz="2200" dirty="0"/>
              <a:t>50.4% of residents accessing IAPT (Talking Therapies) reported recovery through treatment</a:t>
            </a:r>
          </a:p>
          <a:p>
            <a:r>
              <a:rPr lang="en-GB" sz="2200" dirty="0"/>
              <a:t>Cancer 31 day treatment target achieved</a:t>
            </a:r>
          </a:p>
          <a:p>
            <a:pPr marL="0" indent="0">
              <a:buNone/>
            </a:pPr>
            <a:r>
              <a:rPr lang="en-GB" sz="2200" dirty="0"/>
              <a:t>    (96.2% v target of 96%)</a:t>
            </a:r>
            <a:r>
              <a:rPr lang="en-GB" dirty="0"/>
              <a:t>	</a:t>
            </a:r>
          </a:p>
          <a:p>
            <a:endParaRPr lang="en-GB" dirty="0">
              <a:highlight>
                <a:srgbClr val="00FFFF"/>
              </a:highlight>
            </a:endParaRPr>
          </a:p>
        </p:txBody>
      </p:sp>
    </p:spTree>
    <p:extLst>
      <p:ext uri="{BB962C8B-B14F-4D97-AF65-F5344CB8AC3E}">
        <p14:creationId xmlns:p14="http://schemas.microsoft.com/office/powerpoint/2010/main" val="3209392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2B9CB1-82F0-4304-8A9D-785DA6108CE1}"/>
              </a:ext>
            </a:extLst>
          </p:cNvPr>
          <p:cNvSpPr>
            <a:spLocks noGrp="1"/>
          </p:cNvSpPr>
          <p:nvPr>
            <p:ph type="body" idx="1"/>
          </p:nvPr>
        </p:nvSpPr>
        <p:spPr>
          <a:xfrm>
            <a:off x="457200" y="2780928"/>
            <a:ext cx="8229600" cy="820688"/>
          </a:xfrm>
        </p:spPr>
        <p:txBody>
          <a:bodyPr>
            <a:normAutofit/>
          </a:bodyPr>
          <a:lstStyle/>
          <a:p>
            <a:pPr marL="0" indent="0" algn="ctr">
              <a:buNone/>
            </a:pPr>
            <a:r>
              <a:rPr lang="en-GB" sz="3600" b="1" dirty="0"/>
              <a:t>Any questions?</a:t>
            </a:r>
          </a:p>
        </p:txBody>
      </p:sp>
    </p:spTree>
    <p:extLst>
      <p:ext uri="{BB962C8B-B14F-4D97-AF65-F5344CB8AC3E}">
        <p14:creationId xmlns:p14="http://schemas.microsoft.com/office/powerpoint/2010/main" val="1887047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5800" y="908720"/>
            <a:ext cx="7772400" cy="819523"/>
          </a:xfrm>
        </p:spPr>
        <p:txBody>
          <a:bodyPr>
            <a:normAutofit fontScale="90000"/>
          </a:bodyPr>
          <a:lstStyle/>
          <a:p>
            <a:pPr eaLnBrk="1" hangingPunct="1"/>
            <a:r>
              <a:rPr lang="en-GB" altLang="en-US" sz="4000" b="1" dirty="0"/>
              <a:t>Where we are now and </a:t>
            </a:r>
            <a:br>
              <a:rPr lang="en-GB" altLang="en-US" sz="4000" b="1" dirty="0"/>
            </a:br>
            <a:r>
              <a:rPr lang="en-GB" altLang="en-US" sz="4000" b="1" dirty="0"/>
              <a:t>where we are going</a:t>
            </a:r>
            <a:br>
              <a:rPr lang="en-GB" altLang="en-US" b="1" dirty="0"/>
            </a:br>
            <a:endParaRPr lang="en-GB" altLang="en-US" sz="2800" b="1" dirty="0"/>
          </a:p>
        </p:txBody>
      </p:sp>
      <p:sp>
        <p:nvSpPr>
          <p:cNvPr id="9219" name="Content Placeholder 4"/>
          <p:cNvSpPr>
            <a:spLocks noGrp="1"/>
          </p:cNvSpPr>
          <p:nvPr>
            <p:ph type="subTitle" idx="1"/>
          </p:nvPr>
        </p:nvSpPr>
        <p:spPr>
          <a:xfrm>
            <a:off x="691480" y="1844824"/>
            <a:ext cx="6400800" cy="720080"/>
          </a:xfrm>
        </p:spPr>
        <p:txBody>
          <a:bodyPr>
            <a:noAutofit/>
          </a:bodyPr>
          <a:lstStyle/>
          <a:p>
            <a:pPr marL="0" indent="0" eaLnBrk="1" hangingPunct="1">
              <a:buFont typeface="Arial" pitchFamily="34" charset="0"/>
              <a:buNone/>
            </a:pPr>
            <a:r>
              <a:rPr lang="en-GB" altLang="en-US" sz="2400" b="1" dirty="0"/>
              <a:t>Fiona Taylor</a:t>
            </a:r>
          </a:p>
          <a:p>
            <a:pPr marL="0" indent="0" eaLnBrk="1" hangingPunct="1">
              <a:buFont typeface="Arial" pitchFamily="34" charset="0"/>
              <a:buNone/>
            </a:pPr>
            <a:r>
              <a:rPr lang="en-GB" altLang="en-US" sz="2400" b="1" dirty="0"/>
              <a:t>Chief officer </a:t>
            </a:r>
          </a:p>
          <a:p>
            <a:pPr marL="0" indent="0" eaLnBrk="1" hangingPunct="1">
              <a:buFont typeface="Arial" pitchFamily="34" charset="0"/>
              <a:buNone/>
            </a:pPr>
            <a:r>
              <a:rPr lang="en-GB" altLang="en-US" sz="2400" b="1" dirty="0"/>
              <a:t>NHS Southport and Formby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367904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 name="Title 1"/>
          <p:cNvSpPr>
            <a:spLocks noGrp="1"/>
          </p:cNvSpPr>
          <p:nvPr>
            <p:ph type="ctrTitle"/>
          </p:nvPr>
        </p:nvSpPr>
        <p:spPr>
          <a:xfrm>
            <a:off x="566396" y="692696"/>
            <a:ext cx="7772400" cy="864096"/>
          </a:xfrm>
        </p:spPr>
        <p:txBody>
          <a:bodyPr>
            <a:normAutofit/>
          </a:bodyPr>
          <a:lstStyle/>
          <a:p>
            <a:r>
              <a:rPr lang="en-GB" b="1" dirty="0"/>
              <a:t>Introduction </a:t>
            </a:r>
          </a:p>
        </p:txBody>
      </p:sp>
      <p:sp>
        <p:nvSpPr>
          <p:cNvPr id="3" name="Subtitle 2"/>
          <p:cNvSpPr>
            <a:spLocks noGrp="1"/>
          </p:cNvSpPr>
          <p:nvPr>
            <p:ph type="subTitle" idx="1"/>
          </p:nvPr>
        </p:nvSpPr>
        <p:spPr>
          <a:xfrm>
            <a:off x="566396" y="1772138"/>
            <a:ext cx="6400800" cy="720080"/>
          </a:xfrm>
        </p:spPr>
        <p:txBody>
          <a:bodyPr>
            <a:noAutofit/>
          </a:bodyPr>
          <a:lstStyle/>
          <a:p>
            <a:r>
              <a:rPr lang="en-GB" altLang="en-US" sz="2400" b="1" dirty="0"/>
              <a:t>Dr Rob Caudwell</a:t>
            </a:r>
          </a:p>
          <a:p>
            <a:r>
              <a:rPr lang="en-GB" altLang="en-US" sz="2400" b="1" dirty="0"/>
              <a:t>Chair</a:t>
            </a:r>
          </a:p>
          <a:p>
            <a:r>
              <a:rPr lang="en-GB" altLang="en-US" sz="2400" b="1" dirty="0"/>
              <a:t>NHS Southport and Formby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165459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51520" y="338562"/>
            <a:ext cx="8229600" cy="652935"/>
          </a:xfrm>
        </p:spPr>
        <p:txBody>
          <a:bodyPr anchor="t">
            <a:normAutofit/>
          </a:bodyPr>
          <a:lstStyle/>
          <a:p>
            <a:r>
              <a:rPr lang="en-GB" b="1" dirty="0"/>
              <a:t>Our future landscape </a:t>
            </a:r>
            <a:endParaRPr lang="en-US" altLang="en-US" b="1" dirty="0">
              <a:ea typeface="Geneva" pitchFamily="126" charset="-128"/>
              <a:cs typeface="Arial" pitchFamily="34" charset="0"/>
            </a:endParaRPr>
          </a:p>
        </p:txBody>
      </p:sp>
      <p:sp>
        <p:nvSpPr>
          <p:cNvPr id="7" name="Subtitle 2"/>
          <p:cNvSpPr>
            <a:spLocks noGrp="1"/>
          </p:cNvSpPr>
          <p:nvPr>
            <p:ph idx="1"/>
          </p:nvPr>
        </p:nvSpPr>
        <p:spPr>
          <a:xfrm>
            <a:off x="457200" y="1700808"/>
            <a:ext cx="8229600" cy="4176464"/>
          </a:xfrm>
        </p:spPr>
        <p:txBody>
          <a:bodyPr rtlCol="0">
            <a:normAutofit/>
          </a:bodyPr>
          <a:lstStyle/>
          <a:p>
            <a:pPr>
              <a:lnSpc>
                <a:spcPct val="120000"/>
              </a:lnSpc>
            </a:pPr>
            <a:r>
              <a:rPr lang="en-GB" sz="2000" dirty="0"/>
              <a:t>From April 2022 we will be part of a bigger, regional system – known as an integrated care system with Cheshire and Merseyside Health and Care Partnership</a:t>
            </a:r>
          </a:p>
          <a:p>
            <a:pPr marL="0" indent="0">
              <a:lnSpc>
                <a:spcPct val="120000"/>
              </a:lnSpc>
              <a:buNone/>
            </a:pPr>
            <a:endParaRPr lang="en-GB" sz="2000" dirty="0"/>
          </a:p>
          <a:p>
            <a:pPr>
              <a:lnSpc>
                <a:spcPct val="120000"/>
              </a:lnSpc>
            </a:pPr>
            <a:r>
              <a:rPr lang="en-GB" sz="2000" dirty="0"/>
              <a:t>AND our work will continue to be rooted in our borough of Sefton – called our ‘place’ - working together with our community and local partners; Sefton Council, Primary Care Networks and voluntary community and faith groups to transform services for our residents</a:t>
            </a:r>
          </a:p>
          <a:p>
            <a:pPr>
              <a:lnSpc>
                <a:spcPct val="120000"/>
              </a:lnSpc>
            </a:pPr>
            <a:endParaRPr lang="en-GB" sz="2400" dirty="0"/>
          </a:p>
          <a:p>
            <a:pPr>
              <a:lnSpc>
                <a:spcPct val="120000"/>
              </a:lnSpc>
            </a:pPr>
            <a:endParaRPr lang="en-GB" sz="2600" dirty="0"/>
          </a:p>
          <a:p>
            <a:endParaRPr lang="en-GB" sz="4400" dirty="0"/>
          </a:p>
          <a:p>
            <a:pPr eaLnBrk="1" fontAlgn="auto" hangingPunct="1">
              <a:spcAft>
                <a:spcPts val="0"/>
              </a:spcAft>
              <a:buFont typeface="Arial" charset="0"/>
              <a:buNone/>
              <a:defRPr/>
            </a:pPr>
            <a:endParaRPr lang="en-US" dirty="0"/>
          </a:p>
        </p:txBody>
      </p:sp>
    </p:spTree>
    <p:extLst>
      <p:ext uri="{BB962C8B-B14F-4D97-AF65-F5344CB8AC3E}">
        <p14:creationId xmlns:p14="http://schemas.microsoft.com/office/powerpoint/2010/main" val="177080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5230" y="535273"/>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GB" sz="3200" b="1" dirty="0"/>
              <a:t>Sefton borough landscape</a:t>
            </a:r>
            <a:br>
              <a:rPr lang="en-GB" sz="4000" dirty="0"/>
            </a:b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0" y="4581129"/>
            <a:ext cx="9157474" cy="22768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14" name="object 3">
            <a:extLst>
              <a:ext uri="{FF2B5EF4-FFF2-40B4-BE49-F238E27FC236}">
                <a16:creationId xmlns:a16="http://schemas.microsoft.com/office/drawing/2014/main" id="{11D120B6-5165-4929-AB12-E7E3604E00DA}"/>
              </a:ext>
            </a:extLst>
          </p:cNvPr>
          <p:cNvSpPr/>
          <p:nvPr/>
        </p:nvSpPr>
        <p:spPr>
          <a:xfrm>
            <a:off x="2149392" y="1364233"/>
            <a:ext cx="4042594" cy="5081926"/>
          </a:xfrm>
          <a:prstGeom prst="rect">
            <a:avLst/>
          </a:prstGeom>
          <a:blipFill>
            <a:blip r:embed="rId3" cstate="print"/>
            <a:stretch>
              <a:fillRect/>
            </a:stretch>
          </a:blipFill>
          <a:ln>
            <a:noFill/>
          </a:ln>
        </p:spPr>
        <p:txBody>
          <a:bodyPr wrap="square" lIns="0" tIns="0" rIns="0" bIns="0" rtlCol="0">
            <a:noAutofit/>
          </a:bodyPr>
          <a:lstStyle/>
          <a:p>
            <a:endParaRPr sz="1350">
              <a:solidFill>
                <a:srgbClr val="007AC2"/>
              </a:solidFill>
              <a:latin typeface="Arial"/>
            </a:endParaRPr>
          </a:p>
        </p:txBody>
      </p:sp>
      <p:sp>
        <p:nvSpPr>
          <p:cNvPr id="15" name="Rectangle 14">
            <a:extLst>
              <a:ext uri="{FF2B5EF4-FFF2-40B4-BE49-F238E27FC236}">
                <a16:creationId xmlns:a16="http://schemas.microsoft.com/office/drawing/2014/main" id="{CE6E1379-B89E-4716-9C8F-D80FFC33A680}"/>
              </a:ext>
            </a:extLst>
          </p:cNvPr>
          <p:cNvSpPr/>
          <p:nvPr/>
        </p:nvSpPr>
        <p:spPr>
          <a:xfrm>
            <a:off x="2182177" y="1610170"/>
            <a:ext cx="1512299" cy="784830"/>
          </a:xfrm>
          <a:prstGeom prst="rect">
            <a:avLst/>
          </a:prstGeom>
        </p:spPr>
        <p:txBody>
          <a:bodyPr wrap="square">
            <a:spAutoFit/>
          </a:bodyPr>
          <a:lstStyle/>
          <a:p>
            <a:r>
              <a:rPr lang="en-GB" sz="1500" b="1" dirty="0">
                <a:solidFill>
                  <a:srgbClr val="000000"/>
                </a:solidFill>
                <a:latin typeface="Arial"/>
              </a:rPr>
              <a:t>Sefton’s 8:3 </a:t>
            </a:r>
          </a:p>
          <a:p>
            <a:r>
              <a:rPr lang="en-GB" sz="1500" b="1" dirty="0">
                <a:solidFill>
                  <a:srgbClr val="000000"/>
                </a:solidFill>
                <a:latin typeface="Arial"/>
              </a:rPr>
              <a:t>Locality </a:t>
            </a:r>
          </a:p>
          <a:p>
            <a:r>
              <a:rPr lang="en-GB" sz="1500" b="1" dirty="0">
                <a:solidFill>
                  <a:srgbClr val="000000"/>
                </a:solidFill>
                <a:latin typeface="Arial"/>
              </a:rPr>
              <a:t>Model</a:t>
            </a:r>
          </a:p>
        </p:txBody>
      </p:sp>
      <p:sp>
        <p:nvSpPr>
          <p:cNvPr id="10" name="TextBox 9">
            <a:extLst>
              <a:ext uri="{FF2B5EF4-FFF2-40B4-BE49-F238E27FC236}">
                <a16:creationId xmlns:a16="http://schemas.microsoft.com/office/drawing/2014/main" id="{688A8D0B-4D19-46EA-807C-636F48CA9ACD}"/>
              </a:ext>
            </a:extLst>
          </p:cNvPr>
          <p:cNvSpPr txBox="1"/>
          <p:nvPr/>
        </p:nvSpPr>
        <p:spPr>
          <a:xfrm>
            <a:off x="4991218" y="1550112"/>
            <a:ext cx="1164958" cy="769441"/>
          </a:xfrm>
          <a:prstGeom prst="rect">
            <a:avLst/>
          </a:prstGeom>
          <a:noFill/>
          <a:ln>
            <a:solidFill>
              <a:schemeClr val="tx1"/>
            </a:solidFill>
          </a:ln>
        </p:spPr>
        <p:txBody>
          <a:bodyPr wrap="square" rtlCol="0">
            <a:spAutoFit/>
          </a:bodyPr>
          <a:lstStyle/>
          <a:p>
            <a:r>
              <a:rPr lang="en-GB" sz="1100" b="1" dirty="0"/>
              <a:t>The North PCN is in the Council’s North locality</a:t>
            </a:r>
          </a:p>
        </p:txBody>
      </p:sp>
      <p:pic>
        <p:nvPicPr>
          <p:cNvPr id="2" name="Picture 1">
            <a:extLst>
              <a:ext uri="{FF2B5EF4-FFF2-40B4-BE49-F238E27FC236}">
                <a16:creationId xmlns:a16="http://schemas.microsoft.com/office/drawing/2014/main" id="{E1B89F21-077D-4C5F-97FC-A48313499D55}"/>
              </a:ext>
            </a:extLst>
          </p:cNvPr>
          <p:cNvPicPr>
            <a:picLocks noChangeAspect="1"/>
          </p:cNvPicPr>
          <p:nvPr/>
        </p:nvPicPr>
        <p:blipFill>
          <a:blip r:embed="rId4"/>
          <a:stretch>
            <a:fillRect/>
          </a:stretch>
        </p:blipFill>
        <p:spPr>
          <a:xfrm>
            <a:off x="2121530" y="4919299"/>
            <a:ext cx="1188823" cy="810838"/>
          </a:xfrm>
          <a:prstGeom prst="rect">
            <a:avLst/>
          </a:prstGeom>
        </p:spPr>
      </p:pic>
      <p:sp>
        <p:nvSpPr>
          <p:cNvPr id="13" name="TextBox 12">
            <a:extLst>
              <a:ext uri="{FF2B5EF4-FFF2-40B4-BE49-F238E27FC236}">
                <a16:creationId xmlns:a16="http://schemas.microsoft.com/office/drawing/2014/main" id="{5FA29EE4-6572-48CE-B92B-8D892D948699}"/>
              </a:ext>
            </a:extLst>
          </p:cNvPr>
          <p:cNvSpPr txBox="1"/>
          <p:nvPr/>
        </p:nvSpPr>
        <p:spPr>
          <a:xfrm>
            <a:off x="4822652" y="5731351"/>
            <a:ext cx="1030606" cy="769441"/>
          </a:xfrm>
          <a:prstGeom prst="rect">
            <a:avLst/>
          </a:prstGeom>
          <a:noFill/>
          <a:ln>
            <a:solidFill>
              <a:schemeClr val="tx1"/>
            </a:solidFill>
          </a:ln>
        </p:spPr>
        <p:txBody>
          <a:bodyPr wrap="square" rtlCol="0">
            <a:spAutoFit/>
          </a:bodyPr>
          <a:lstStyle/>
          <a:p>
            <a:r>
              <a:rPr lang="en-GB" sz="1100" b="1" dirty="0"/>
              <a:t>One PCN for Seaforth and </a:t>
            </a:r>
            <a:r>
              <a:rPr lang="en-GB" sz="1100" b="1" dirty="0" err="1"/>
              <a:t>Litherland</a:t>
            </a:r>
            <a:endParaRPr lang="en-GB" sz="1100" b="1" dirty="0"/>
          </a:p>
        </p:txBody>
      </p:sp>
      <p:cxnSp>
        <p:nvCxnSpPr>
          <p:cNvPr id="16" name="Elbow Connector 16">
            <a:extLst>
              <a:ext uri="{FF2B5EF4-FFF2-40B4-BE49-F238E27FC236}">
                <a16:creationId xmlns:a16="http://schemas.microsoft.com/office/drawing/2014/main" id="{F13E3F44-B65C-4CD3-9CED-1E04B2B1F308}"/>
              </a:ext>
            </a:extLst>
          </p:cNvPr>
          <p:cNvCxnSpPr>
            <a:cxnSpLocks/>
          </p:cNvCxnSpPr>
          <p:nvPr/>
        </p:nvCxnSpPr>
        <p:spPr>
          <a:xfrm>
            <a:off x="3432143" y="5085184"/>
            <a:ext cx="1637968" cy="12700"/>
          </a:xfrm>
          <a:prstGeom prst="bentConnector3">
            <a:avLst>
              <a:gd name="adj1" fmla="val 50000"/>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5F90A05C-25E0-4745-8635-8756CF6E28DE}"/>
              </a:ext>
            </a:extLst>
          </p:cNvPr>
          <p:cNvCxnSpPr>
            <a:cxnSpLocks/>
          </p:cNvCxnSpPr>
          <p:nvPr/>
        </p:nvCxnSpPr>
        <p:spPr>
          <a:xfrm>
            <a:off x="3452192" y="5030551"/>
            <a:ext cx="484568" cy="10641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A28F4B0-BCCE-4D62-82E5-05D6989D3F24}"/>
              </a:ext>
            </a:extLst>
          </p:cNvPr>
          <p:cNvCxnSpPr>
            <a:cxnSpLocks/>
          </p:cNvCxnSpPr>
          <p:nvPr/>
        </p:nvCxnSpPr>
        <p:spPr>
          <a:xfrm flipH="1" flipV="1">
            <a:off x="4385935" y="5528029"/>
            <a:ext cx="408855" cy="5295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6379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95230" y="535273"/>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GB" sz="3200" b="1" dirty="0"/>
              <a:t>Sefton borough landscape</a:t>
            </a:r>
            <a:br>
              <a:rPr lang="en-GB" sz="4000" dirty="0"/>
            </a:b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0" y="4581129"/>
            <a:ext cx="9157474" cy="2276874"/>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sp>
        <p:nvSpPr>
          <p:cNvPr id="8" name="Rectangle 7">
            <a:extLst>
              <a:ext uri="{FF2B5EF4-FFF2-40B4-BE49-F238E27FC236}">
                <a16:creationId xmlns:a16="http://schemas.microsoft.com/office/drawing/2014/main" id="{393E33CC-EA3F-4EA8-AFE7-6D5466658E54}"/>
              </a:ext>
            </a:extLst>
          </p:cNvPr>
          <p:cNvSpPr/>
          <p:nvPr/>
        </p:nvSpPr>
        <p:spPr>
          <a:xfrm>
            <a:off x="0" y="3573016"/>
            <a:ext cx="9144000" cy="33843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8CF40886-85BA-440F-B467-7E4B5B93B8C3}"/>
              </a:ext>
            </a:extLst>
          </p:cNvPr>
          <p:cNvSpPr txBox="1"/>
          <p:nvPr/>
        </p:nvSpPr>
        <p:spPr>
          <a:xfrm>
            <a:off x="190371" y="1879983"/>
            <a:ext cx="2403222" cy="646331"/>
          </a:xfrm>
          <a:prstGeom prst="rect">
            <a:avLst/>
          </a:prstGeom>
          <a:noFill/>
        </p:spPr>
        <p:txBody>
          <a:bodyPr wrap="none" rtlCol="0">
            <a:spAutoFit/>
          </a:bodyPr>
          <a:lstStyle/>
          <a:p>
            <a:r>
              <a:rPr lang="en-GB" b="1" dirty="0"/>
              <a:t>Localities and PCNs</a:t>
            </a:r>
          </a:p>
          <a:p>
            <a:r>
              <a:rPr lang="en-GB" b="1" dirty="0"/>
              <a:t>Sefton 8:3 model</a:t>
            </a:r>
          </a:p>
        </p:txBody>
      </p:sp>
      <p:sp>
        <p:nvSpPr>
          <p:cNvPr id="10" name="Rounded Rectangle 4">
            <a:extLst>
              <a:ext uri="{FF2B5EF4-FFF2-40B4-BE49-F238E27FC236}">
                <a16:creationId xmlns:a16="http://schemas.microsoft.com/office/drawing/2014/main" id="{2A5B7E9A-8BFF-4109-B156-935FC06D758B}"/>
              </a:ext>
            </a:extLst>
          </p:cNvPr>
          <p:cNvSpPr/>
          <p:nvPr/>
        </p:nvSpPr>
        <p:spPr>
          <a:xfrm>
            <a:off x="1783171" y="3264235"/>
            <a:ext cx="3339748" cy="432048"/>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000" dirty="0">
                <a:solidFill>
                  <a:srgbClr val="FFFFFF"/>
                </a:solidFill>
              </a:rPr>
              <a:t>North Locality</a:t>
            </a:r>
          </a:p>
        </p:txBody>
      </p:sp>
      <p:sp>
        <p:nvSpPr>
          <p:cNvPr id="11" name="Rounded Rectangle 5">
            <a:extLst>
              <a:ext uri="{FF2B5EF4-FFF2-40B4-BE49-F238E27FC236}">
                <a16:creationId xmlns:a16="http://schemas.microsoft.com/office/drawing/2014/main" id="{282EE42B-5877-4C9C-9647-B29DFA91967D}"/>
              </a:ext>
            </a:extLst>
          </p:cNvPr>
          <p:cNvSpPr/>
          <p:nvPr/>
        </p:nvSpPr>
        <p:spPr>
          <a:xfrm>
            <a:off x="6154841" y="3277393"/>
            <a:ext cx="2734902" cy="43204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rgbClr val="FFFFFF"/>
                </a:solidFill>
              </a:rPr>
              <a:t>Central Locality</a:t>
            </a:r>
          </a:p>
        </p:txBody>
      </p:sp>
      <p:sp>
        <p:nvSpPr>
          <p:cNvPr id="12" name="Rounded Rectangle 6">
            <a:extLst>
              <a:ext uri="{FF2B5EF4-FFF2-40B4-BE49-F238E27FC236}">
                <a16:creationId xmlns:a16="http://schemas.microsoft.com/office/drawing/2014/main" id="{4DCA7EE3-5DD3-40A7-AD7C-4AFAB7F93AD0}"/>
              </a:ext>
            </a:extLst>
          </p:cNvPr>
          <p:cNvSpPr/>
          <p:nvPr/>
        </p:nvSpPr>
        <p:spPr>
          <a:xfrm>
            <a:off x="5386298" y="2760179"/>
            <a:ext cx="1641883" cy="432048"/>
          </a:xfrm>
          <a:prstGeom prst="round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000" dirty="0">
                <a:solidFill>
                  <a:srgbClr val="FFFFFF"/>
                </a:solidFill>
              </a:rPr>
              <a:t>South Locality</a:t>
            </a:r>
          </a:p>
        </p:txBody>
      </p:sp>
      <p:sp>
        <p:nvSpPr>
          <p:cNvPr id="13" name="Rounded Rectangle 7">
            <a:extLst>
              <a:ext uri="{FF2B5EF4-FFF2-40B4-BE49-F238E27FC236}">
                <a16:creationId xmlns:a16="http://schemas.microsoft.com/office/drawing/2014/main" id="{DC0BF3D6-0940-4662-868D-78A2BD6C29F0}"/>
              </a:ext>
            </a:extLst>
          </p:cNvPr>
          <p:cNvSpPr/>
          <p:nvPr/>
        </p:nvSpPr>
        <p:spPr>
          <a:xfrm>
            <a:off x="1783171" y="4000433"/>
            <a:ext cx="3339748"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Southport and Formby PCN</a:t>
            </a:r>
          </a:p>
        </p:txBody>
      </p:sp>
      <p:sp>
        <p:nvSpPr>
          <p:cNvPr id="14" name="Rounded Rectangle 8">
            <a:extLst>
              <a:ext uri="{FF2B5EF4-FFF2-40B4-BE49-F238E27FC236}">
                <a16:creationId xmlns:a16="http://schemas.microsoft.com/office/drawing/2014/main" id="{E7A97245-5ECD-4DD2-80FB-746043EA4C08}"/>
              </a:ext>
            </a:extLst>
          </p:cNvPr>
          <p:cNvSpPr/>
          <p:nvPr/>
        </p:nvSpPr>
        <p:spPr>
          <a:xfrm>
            <a:off x="5386299" y="3985766"/>
            <a:ext cx="2500303"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Crosby,  Bootle &amp; Maghull PCN</a:t>
            </a:r>
          </a:p>
        </p:txBody>
      </p:sp>
      <p:sp>
        <p:nvSpPr>
          <p:cNvPr id="15" name="Rounded Rectangle 9">
            <a:extLst>
              <a:ext uri="{FF2B5EF4-FFF2-40B4-BE49-F238E27FC236}">
                <a16:creationId xmlns:a16="http://schemas.microsoft.com/office/drawing/2014/main" id="{44ECF3BC-6789-499F-A7BE-251C27417A94}"/>
              </a:ext>
            </a:extLst>
          </p:cNvPr>
          <p:cNvSpPr/>
          <p:nvPr/>
        </p:nvSpPr>
        <p:spPr>
          <a:xfrm>
            <a:off x="8051962" y="3975616"/>
            <a:ext cx="943326"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000" dirty="0">
                <a:solidFill>
                  <a:srgbClr val="FFFFFF"/>
                </a:solidFill>
              </a:rPr>
              <a:t>Seaforth &amp; </a:t>
            </a:r>
            <a:r>
              <a:rPr lang="en-GB" sz="1000" dirty="0" err="1">
                <a:solidFill>
                  <a:srgbClr val="FFFFFF"/>
                </a:solidFill>
              </a:rPr>
              <a:t>Litherland</a:t>
            </a:r>
            <a:r>
              <a:rPr lang="en-GB" sz="1000" dirty="0">
                <a:solidFill>
                  <a:srgbClr val="FFFFFF"/>
                </a:solidFill>
              </a:rPr>
              <a:t> PCN</a:t>
            </a:r>
          </a:p>
        </p:txBody>
      </p:sp>
      <p:sp>
        <p:nvSpPr>
          <p:cNvPr id="17" name="Rounded Rectangle 10">
            <a:extLst>
              <a:ext uri="{FF2B5EF4-FFF2-40B4-BE49-F238E27FC236}">
                <a16:creationId xmlns:a16="http://schemas.microsoft.com/office/drawing/2014/main" id="{91F40BEF-22EE-44F0-86E7-96D6D000747C}"/>
              </a:ext>
            </a:extLst>
          </p:cNvPr>
          <p:cNvSpPr/>
          <p:nvPr/>
        </p:nvSpPr>
        <p:spPr>
          <a:xfrm>
            <a:off x="2638643"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Central</a:t>
            </a:r>
          </a:p>
        </p:txBody>
      </p:sp>
      <p:sp>
        <p:nvSpPr>
          <p:cNvPr id="18" name="Rounded Rectangle 12">
            <a:extLst>
              <a:ext uri="{FF2B5EF4-FFF2-40B4-BE49-F238E27FC236}">
                <a16:creationId xmlns:a16="http://schemas.microsoft.com/office/drawing/2014/main" id="{700C366E-B401-4BDA-9C7B-D7EFA89376D5}"/>
              </a:ext>
            </a:extLst>
          </p:cNvPr>
          <p:cNvSpPr/>
          <p:nvPr/>
        </p:nvSpPr>
        <p:spPr>
          <a:xfrm>
            <a:off x="7989608" y="4824725"/>
            <a:ext cx="943326"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Seaforth &amp; </a:t>
            </a:r>
            <a:r>
              <a:rPr lang="en-GB" sz="1000" dirty="0" err="1">
                <a:solidFill>
                  <a:srgbClr val="FFFFFF"/>
                </a:solidFill>
              </a:rPr>
              <a:t>Litherland</a:t>
            </a:r>
            <a:endParaRPr lang="en-GB" sz="1000" dirty="0">
              <a:solidFill>
                <a:srgbClr val="FFFFFF"/>
              </a:solidFill>
            </a:endParaRPr>
          </a:p>
        </p:txBody>
      </p:sp>
      <p:sp>
        <p:nvSpPr>
          <p:cNvPr id="19" name="Rounded Rectangle 13">
            <a:extLst>
              <a:ext uri="{FF2B5EF4-FFF2-40B4-BE49-F238E27FC236}">
                <a16:creationId xmlns:a16="http://schemas.microsoft.com/office/drawing/2014/main" id="{AA570704-8928-4A9A-AC48-4D6AA75C3095}"/>
              </a:ext>
            </a:extLst>
          </p:cNvPr>
          <p:cNvSpPr/>
          <p:nvPr/>
        </p:nvSpPr>
        <p:spPr>
          <a:xfrm>
            <a:off x="1783171"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North</a:t>
            </a:r>
          </a:p>
        </p:txBody>
      </p:sp>
      <p:sp>
        <p:nvSpPr>
          <p:cNvPr id="20" name="Rounded Rectangle 14">
            <a:extLst>
              <a:ext uri="{FF2B5EF4-FFF2-40B4-BE49-F238E27FC236}">
                <a16:creationId xmlns:a16="http://schemas.microsoft.com/office/drawing/2014/main" id="{9F2A11B7-303F-43D3-925B-CDC0192C5E71}"/>
              </a:ext>
            </a:extLst>
          </p:cNvPr>
          <p:cNvSpPr/>
          <p:nvPr/>
        </p:nvSpPr>
        <p:spPr>
          <a:xfrm>
            <a:off x="3502739" y="4840843"/>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Ainsdale &amp; Birkdale</a:t>
            </a:r>
          </a:p>
        </p:txBody>
      </p:sp>
      <p:sp>
        <p:nvSpPr>
          <p:cNvPr id="21" name="Rounded Rectangle 15">
            <a:extLst>
              <a:ext uri="{FF2B5EF4-FFF2-40B4-BE49-F238E27FC236}">
                <a16:creationId xmlns:a16="http://schemas.microsoft.com/office/drawing/2014/main" id="{1205E40B-FEF9-4B87-904A-537C9D9F290B}"/>
              </a:ext>
            </a:extLst>
          </p:cNvPr>
          <p:cNvSpPr/>
          <p:nvPr/>
        </p:nvSpPr>
        <p:spPr>
          <a:xfrm>
            <a:off x="4366835"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Formby</a:t>
            </a:r>
          </a:p>
        </p:txBody>
      </p:sp>
      <p:sp>
        <p:nvSpPr>
          <p:cNvPr id="22" name="Rounded Rectangle 16">
            <a:extLst>
              <a:ext uri="{FF2B5EF4-FFF2-40B4-BE49-F238E27FC236}">
                <a16:creationId xmlns:a16="http://schemas.microsoft.com/office/drawing/2014/main" id="{FE58B430-05FE-4AAC-90FB-C9777C14ADB2}"/>
              </a:ext>
            </a:extLst>
          </p:cNvPr>
          <p:cNvSpPr/>
          <p:nvPr/>
        </p:nvSpPr>
        <p:spPr>
          <a:xfrm>
            <a:off x="5386298"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Crosby</a:t>
            </a:r>
          </a:p>
        </p:txBody>
      </p:sp>
      <p:sp>
        <p:nvSpPr>
          <p:cNvPr id="23" name="Rounded Rectangle 17">
            <a:extLst>
              <a:ext uri="{FF2B5EF4-FFF2-40B4-BE49-F238E27FC236}">
                <a16:creationId xmlns:a16="http://schemas.microsoft.com/office/drawing/2014/main" id="{6F17FAD5-EE00-4909-8DE2-ACF735E20C1A}"/>
              </a:ext>
            </a:extLst>
          </p:cNvPr>
          <p:cNvSpPr/>
          <p:nvPr/>
        </p:nvSpPr>
        <p:spPr>
          <a:xfrm>
            <a:off x="6247667" y="4848410"/>
            <a:ext cx="783464" cy="583631"/>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000" dirty="0">
                <a:solidFill>
                  <a:srgbClr val="FFFFFF"/>
                </a:solidFill>
              </a:rPr>
              <a:t>Maghull</a:t>
            </a:r>
          </a:p>
        </p:txBody>
      </p:sp>
      <p:sp>
        <p:nvSpPr>
          <p:cNvPr id="25" name="Rounded Rectangle 18">
            <a:extLst>
              <a:ext uri="{FF2B5EF4-FFF2-40B4-BE49-F238E27FC236}">
                <a16:creationId xmlns:a16="http://schemas.microsoft.com/office/drawing/2014/main" id="{FC3E4CE0-A7EA-450F-A2AB-9FC040DCF64C}"/>
              </a:ext>
            </a:extLst>
          </p:cNvPr>
          <p:cNvSpPr/>
          <p:nvPr/>
        </p:nvSpPr>
        <p:spPr>
          <a:xfrm>
            <a:off x="7103139" y="4824725"/>
            <a:ext cx="783464" cy="583631"/>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000" dirty="0">
                <a:solidFill>
                  <a:srgbClr val="FFFFFF"/>
                </a:solidFill>
              </a:rPr>
              <a:t>Bootle</a:t>
            </a:r>
          </a:p>
        </p:txBody>
      </p:sp>
      <p:sp>
        <p:nvSpPr>
          <p:cNvPr id="26" name="Rounded Rectangle 22">
            <a:extLst>
              <a:ext uri="{FF2B5EF4-FFF2-40B4-BE49-F238E27FC236}">
                <a16:creationId xmlns:a16="http://schemas.microsoft.com/office/drawing/2014/main" id="{1FC3FAF2-F452-41AB-8C83-AC61556F8E56}"/>
              </a:ext>
            </a:extLst>
          </p:cNvPr>
          <p:cNvSpPr/>
          <p:nvPr/>
        </p:nvSpPr>
        <p:spPr>
          <a:xfrm>
            <a:off x="139049" y="2760179"/>
            <a:ext cx="1368152" cy="936104"/>
          </a:xfrm>
          <a:prstGeom prst="round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200" b="1" dirty="0">
                <a:solidFill>
                  <a:srgbClr val="FFFFFF"/>
                </a:solidFill>
              </a:rPr>
              <a:t>Council localities</a:t>
            </a:r>
          </a:p>
        </p:txBody>
      </p:sp>
      <p:sp>
        <p:nvSpPr>
          <p:cNvPr id="27" name="Rounded Rectangle 23">
            <a:extLst>
              <a:ext uri="{FF2B5EF4-FFF2-40B4-BE49-F238E27FC236}">
                <a16:creationId xmlns:a16="http://schemas.microsoft.com/office/drawing/2014/main" id="{34E44341-7B14-489E-969E-5D044D46A51D}"/>
              </a:ext>
            </a:extLst>
          </p:cNvPr>
          <p:cNvSpPr/>
          <p:nvPr/>
        </p:nvSpPr>
        <p:spPr>
          <a:xfrm>
            <a:off x="190371" y="3984315"/>
            <a:ext cx="1368152" cy="432048"/>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200" b="1" dirty="0">
                <a:solidFill>
                  <a:srgbClr val="FFFFFF"/>
                </a:solidFill>
              </a:rPr>
              <a:t>PCNs</a:t>
            </a:r>
          </a:p>
        </p:txBody>
      </p:sp>
      <p:sp>
        <p:nvSpPr>
          <p:cNvPr id="28" name="Rounded Rectangle 24">
            <a:extLst>
              <a:ext uri="{FF2B5EF4-FFF2-40B4-BE49-F238E27FC236}">
                <a16:creationId xmlns:a16="http://schemas.microsoft.com/office/drawing/2014/main" id="{6FCB4567-56E4-44B4-ABF1-9728AA581A4E}"/>
              </a:ext>
            </a:extLst>
          </p:cNvPr>
          <p:cNvSpPr/>
          <p:nvPr/>
        </p:nvSpPr>
        <p:spPr>
          <a:xfrm>
            <a:off x="190371" y="4848411"/>
            <a:ext cx="1368152" cy="576064"/>
          </a:xfrm>
          <a:prstGeom prst="roundRect">
            <a:avLst/>
          </a:prstGeom>
          <a:ln>
            <a:noFill/>
          </a:ln>
        </p:spPr>
        <p:style>
          <a:lnRef idx="3">
            <a:schemeClr val="lt1"/>
          </a:lnRef>
          <a:fillRef idx="1">
            <a:schemeClr val="accent5"/>
          </a:fillRef>
          <a:effectRef idx="1">
            <a:schemeClr val="accent5"/>
          </a:effectRef>
          <a:fontRef idx="minor">
            <a:schemeClr val="lt1"/>
          </a:fontRef>
        </p:style>
        <p:txBody>
          <a:bodyPr rtlCol="0" anchor="ctr"/>
          <a:lstStyle/>
          <a:p>
            <a:pPr algn="ctr"/>
            <a:r>
              <a:rPr lang="en-GB" sz="1200" b="1" dirty="0">
                <a:solidFill>
                  <a:srgbClr val="FFFFFF"/>
                </a:solidFill>
              </a:rPr>
              <a:t>Localities</a:t>
            </a:r>
          </a:p>
          <a:p>
            <a:pPr algn="ctr"/>
            <a:r>
              <a:rPr lang="en-GB" sz="1100" dirty="0">
                <a:solidFill>
                  <a:srgbClr val="FFFFFF"/>
                </a:solidFill>
              </a:rPr>
              <a:t>(30-50k population)</a:t>
            </a:r>
            <a:endParaRPr lang="en-GB" sz="1200" dirty="0">
              <a:solidFill>
                <a:srgbClr val="FFFFFF"/>
              </a:solidFill>
            </a:endParaRPr>
          </a:p>
        </p:txBody>
      </p:sp>
    </p:spTree>
    <p:extLst>
      <p:ext uri="{BB962C8B-B14F-4D97-AF65-F5344CB8AC3E}">
        <p14:creationId xmlns:p14="http://schemas.microsoft.com/office/powerpoint/2010/main" val="2372092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251486" y="477091"/>
            <a:ext cx="7682708"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US" altLang="en-US" sz="3600" b="1" dirty="0">
                <a:solidFill>
                  <a:prstClr val="black"/>
                </a:solidFill>
                <a:cs typeface="Arial" pitchFamily="34" charset="0"/>
              </a:rPr>
              <a:t>Our l</a:t>
            </a:r>
            <a:r>
              <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oca</a:t>
            </a:r>
            <a:r>
              <a:rPr lang="en-US" altLang="en-US" sz="3600" b="1" dirty="0">
                <a:solidFill>
                  <a:prstClr val="black"/>
                </a:solidFill>
                <a:cs typeface="Arial" pitchFamily="34" charset="0"/>
              </a:rPr>
              <a:t>l focus </a:t>
            </a:r>
            <a:endPar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
        <p:nvSpPr>
          <p:cNvPr id="24" name="Rectangle 23"/>
          <p:cNvSpPr/>
          <p:nvPr/>
        </p:nvSpPr>
        <p:spPr>
          <a:xfrm>
            <a:off x="35496" y="4615507"/>
            <a:ext cx="9121978" cy="22424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32" name="Title 1"/>
          <p:cNvSpPr txBox="1">
            <a:spLocks/>
          </p:cNvSpPr>
          <p:nvPr/>
        </p:nvSpPr>
        <p:spPr>
          <a:xfrm>
            <a:off x="130699" y="421937"/>
            <a:ext cx="8732939" cy="77481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2000" b="0" i="0" u="sng" strike="noStrike" kern="1200" cap="none" spc="0" normalizeH="0" baseline="0" noProof="0" dirty="0">
              <a:ln>
                <a:noFill/>
              </a:ln>
              <a:solidFill>
                <a:sysClr val="windowText" lastClr="000000"/>
              </a:solidFill>
              <a:effectLst/>
              <a:uLnTx/>
              <a:uFillTx/>
              <a:latin typeface="Arial"/>
              <a:ea typeface="+mj-ea"/>
              <a:cs typeface="+mj-cs"/>
            </a:endParaRPr>
          </a:p>
        </p:txBody>
      </p:sp>
      <p:sp>
        <p:nvSpPr>
          <p:cNvPr id="33" name="Content Placeholder 2"/>
          <p:cNvSpPr txBox="1">
            <a:spLocks/>
          </p:cNvSpPr>
          <p:nvPr/>
        </p:nvSpPr>
        <p:spPr>
          <a:xfrm>
            <a:off x="637093" y="1364232"/>
            <a:ext cx="7861005" cy="455000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chemeClr val="bg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i="1"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i="1"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a:ln>
                <a:noFill/>
              </a:ln>
              <a:solidFill>
                <a:sysClr val="windowText" lastClr="000000"/>
              </a:solidFill>
              <a:effectLst/>
              <a:uLnTx/>
              <a:uFillTx/>
              <a:latin typeface="Arial"/>
              <a:ea typeface="+mn-ea"/>
              <a:cs typeface="+mn-cs"/>
            </a:endParaRPr>
          </a:p>
          <a:p>
            <a:pPr marL="342900" marR="0" lvl="0" indent="-342900" algn="just" defTabSz="914400" rtl="0" eaLnBrk="1" fontAlgn="auto" latinLnBrk="0" hangingPunct="1">
              <a:lnSpc>
                <a:spcPct val="100000"/>
              </a:lnSpc>
              <a:spcBef>
                <a:spcPct val="20000"/>
              </a:spcBef>
              <a:spcAft>
                <a:spcPts val="0"/>
              </a:spcAft>
              <a:buClr>
                <a:srgbClr val="007AC2"/>
              </a:buClr>
              <a:buSzTx/>
              <a:buFont typeface="Arial" panose="020B0604020202020204" pitchFamily="34" charset="0"/>
              <a:buChar char="•"/>
              <a:tabLst/>
              <a:defRPr/>
            </a:pPr>
            <a:endParaRPr kumimoji="0" lang="en-GB" sz="1600" b="0" i="0" u="none" strike="noStrike" kern="1200" cap="none" spc="0" normalizeH="0" baseline="0" noProof="0" dirty="0">
              <a:ln>
                <a:noFill/>
              </a:ln>
              <a:solidFill>
                <a:sysClr val="windowText" lastClr="000000"/>
              </a:solidFill>
              <a:effectLst/>
              <a:uLnTx/>
              <a:uFillTx/>
              <a:latin typeface="Arial"/>
              <a:ea typeface="+mn-ea"/>
              <a:cs typeface="+mn-cs"/>
            </a:endParaRPr>
          </a:p>
        </p:txBody>
      </p:sp>
      <p:graphicFrame>
        <p:nvGraphicFramePr>
          <p:cNvPr id="34" name="Diagram 33"/>
          <p:cNvGraphicFramePr/>
          <p:nvPr/>
        </p:nvGraphicFramePr>
        <p:xfrm>
          <a:off x="467544" y="1305022"/>
          <a:ext cx="6397898" cy="47105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 name="Rectangle 34"/>
          <p:cNvSpPr/>
          <p:nvPr/>
        </p:nvSpPr>
        <p:spPr>
          <a:xfrm>
            <a:off x="6996418" y="2499205"/>
            <a:ext cx="1644242" cy="1182848"/>
          </a:xfrm>
          <a:prstGeom prst="rect">
            <a:avLst/>
          </a:prstGeom>
          <a:solidFill>
            <a:srgbClr val="8DC640">
              <a:lumMod val="50000"/>
            </a:srgbClr>
          </a:solidFill>
          <a:ln w="25400" cap="flat" cmpd="sng" algn="ctr">
            <a:solidFill>
              <a:srgbClr val="EE7E25">
                <a:shade val="50000"/>
              </a:srgbClr>
            </a:solidFill>
            <a:prstDash val="solid"/>
          </a:ln>
          <a:effectLst/>
        </p:spPr>
        <p:txBody>
          <a:bodyPr lIns="91143" tIns="45585" rIns="91143" bIns="45585" rtlCol="0" anchor="ctr"/>
          <a:lstStyle/>
          <a:p>
            <a:pPr marL="0" marR="0" lvl="0" indent="0" algn="ctr" defTabSz="45571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80% delivery led within the Borough</a:t>
            </a:r>
          </a:p>
        </p:txBody>
      </p:sp>
      <p:sp>
        <p:nvSpPr>
          <p:cNvPr id="36" name="Rectangle 35"/>
          <p:cNvSpPr/>
          <p:nvPr/>
        </p:nvSpPr>
        <p:spPr>
          <a:xfrm>
            <a:off x="6996418" y="4832740"/>
            <a:ext cx="1644242" cy="1182848"/>
          </a:xfrm>
          <a:prstGeom prst="rect">
            <a:avLst/>
          </a:prstGeom>
          <a:solidFill>
            <a:srgbClr val="0070C0"/>
          </a:solidFill>
          <a:ln w="25400" cap="flat" cmpd="sng" algn="ctr">
            <a:solidFill>
              <a:srgbClr val="EE7E25">
                <a:shade val="50000"/>
              </a:srgbClr>
            </a:solidFill>
            <a:prstDash val="solid"/>
          </a:ln>
          <a:effectLst/>
        </p:spPr>
        <p:txBody>
          <a:bodyPr lIns="91143" tIns="45585" rIns="91143" bIns="45585" rtlCol="0" anchor="ctr"/>
          <a:lstStyle/>
          <a:p>
            <a:pPr marL="0" marR="0" lvl="0" indent="0" algn="ctr" defTabSz="455715"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prstClr val="white"/>
                </a:solidFill>
                <a:effectLst/>
                <a:uLnTx/>
                <a:uFillTx/>
                <a:latin typeface="Arial"/>
                <a:ea typeface="+mn-ea"/>
                <a:cs typeface="+mn-cs"/>
              </a:rPr>
              <a:t>20% delivery “at scale” across system</a:t>
            </a:r>
          </a:p>
        </p:txBody>
      </p:sp>
      <p:pic>
        <p:nvPicPr>
          <p:cNvPr id="3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4260664"/>
            <a:ext cx="2283061" cy="1907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093" y="1700808"/>
            <a:ext cx="2158134"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1018" y="2747254"/>
            <a:ext cx="1000125"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276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21668" y="286644"/>
            <a:ext cx="5444281"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0" marR="0" lvl="0" indent="0" algn="l" defTabSz="914400" rtl="0" eaLnBrk="0" fontAlgn="auto" latinLnBrk="0" hangingPunct="0">
              <a:lnSpc>
                <a:spcPct val="100000"/>
              </a:lnSpc>
              <a:spcBef>
                <a:spcPct val="0"/>
              </a:spcBef>
              <a:spcAft>
                <a:spcPts val="0"/>
              </a:spcAft>
              <a:buClrTx/>
              <a:buSzTx/>
              <a:buFontTx/>
              <a:buNone/>
              <a:tabLst/>
              <a:defRPr/>
            </a:pPr>
            <a:r>
              <a:rPr lang="en-US" altLang="en-US" sz="3600" b="1" dirty="0">
                <a:solidFill>
                  <a:prstClr val="black"/>
                </a:solidFill>
                <a:cs typeface="Arial" pitchFamily="34" charset="0"/>
              </a:rPr>
              <a:t>Our l</a:t>
            </a:r>
            <a:r>
              <a:rPr kumimoji="0" lang="en-US" altLang="en-US" sz="3600" b="1" i="0" u="none" strike="noStrike" kern="1200" cap="none" spc="0" normalizeH="0" baseline="0" noProof="0" dirty="0" err="1">
                <a:ln>
                  <a:noFill/>
                </a:ln>
                <a:solidFill>
                  <a:prstClr val="black"/>
                </a:solidFill>
                <a:effectLst/>
                <a:uLnTx/>
                <a:uFillTx/>
                <a:latin typeface="Arial" pitchFamily="34" charset="0"/>
                <a:ea typeface="+mn-ea"/>
                <a:cs typeface="Arial" pitchFamily="34" charset="0"/>
              </a:rPr>
              <a:t>ocal</a:t>
            </a:r>
            <a:r>
              <a:rPr kumimoji="0" lang="en-US" altLang="en-U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 focus </a:t>
            </a:r>
            <a:endParaRPr kumimoji="0" lang="en-US" altLang="en-US" sz="3600" b="1" i="0" u="none" strike="noStrike" kern="1200" cap="none" spc="0" normalizeH="0" baseline="0" noProof="0" dirty="0">
              <a:ln>
                <a:noFill/>
              </a:ln>
              <a:solidFill>
                <a:prstClr val="black"/>
              </a:solidFill>
              <a:effectLst/>
              <a:highlight>
                <a:srgbClr val="FFFF00"/>
              </a:highlight>
              <a:uLnTx/>
              <a:uFillTx/>
              <a:latin typeface="Arial" pitchFamily="34" charset="0"/>
              <a:ea typeface="+mn-ea"/>
              <a:cs typeface="Arial" pitchFamily="34" charset="0"/>
            </a:endParaRPr>
          </a:p>
        </p:txBody>
      </p:sp>
      <p:grpSp>
        <p:nvGrpSpPr>
          <p:cNvPr id="4" name="Group 3"/>
          <p:cNvGrpSpPr/>
          <p:nvPr/>
        </p:nvGrpSpPr>
        <p:grpSpPr>
          <a:xfrm>
            <a:off x="1547664" y="1556792"/>
            <a:ext cx="5405305" cy="987337"/>
            <a:chOff x="0" y="0"/>
            <a:chExt cx="5405305" cy="987337"/>
          </a:xfrm>
        </p:grpSpPr>
        <p:sp>
          <p:nvSpPr>
            <p:cNvPr id="18" name="Trapezoid 17"/>
            <p:cNvSpPr/>
            <p:nvPr/>
          </p:nvSpPr>
          <p:spPr>
            <a:xfrm rot="10800000">
              <a:off x="0" y="0"/>
              <a:ext cx="5405305" cy="987337"/>
            </a:xfrm>
            <a:prstGeom prst="trapezoid">
              <a:avLst>
                <a:gd name="adj" fmla="val 54746"/>
              </a:avLst>
            </a:prstGeom>
            <a:solidFill>
              <a:srgbClr val="4BACC6">
                <a:hueOff val="0"/>
                <a:satOff val="0"/>
                <a:lumOff val="0"/>
                <a:alphaOff val="0"/>
              </a:srgbClr>
            </a:solidFill>
            <a:ln w="3175" cap="flat" cmpd="sng" algn="ctr">
              <a:solidFill>
                <a:scrgbClr r="0" g="0" b="0"/>
              </a:solidFill>
              <a:prstDash val="solid"/>
            </a:ln>
            <a:effectLst/>
          </p:spPr>
        </p:sp>
        <p:sp>
          <p:nvSpPr>
            <p:cNvPr id="19" name="Trapezoid 4"/>
            <p:cNvSpPr/>
            <p:nvPr/>
          </p:nvSpPr>
          <p:spPr>
            <a:xfrm>
              <a:off x="945928" y="0"/>
              <a:ext cx="351344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Neighbourhood (x 8 with 3 PCNs)</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30-50,000 </a:t>
              </a:r>
            </a:p>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2000" b="0" i="0" u="none" strike="noStrike" kern="1200" cap="none" spc="0" normalizeH="0" baseline="0" noProof="0" dirty="0">
                <a:ln>
                  <a:noFill/>
                </a:ln>
                <a:solidFill>
                  <a:sysClr val="window" lastClr="FFFFFF"/>
                </a:solidFill>
                <a:effectLst/>
                <a:uLnTx/>
                <a:uFillTx/>
                <a:latin typeface="Arial"/>
                <a:ea typeface="+mn-ea"/>
                <a:cs typeface="Arial" panose="020B0604020202020204" pitchFamily="34" charset="0"/>
              </a:endParaRPr>
            </a:p>
          </p:txBody>
        </p:sp>
      </p:grpSp>
      <p:grpSp>
        <p:nvGrpSpPr>
          <p:cNvPr id="5" name="Group 4"/>
          <p:cNvGrpSpPr/>
          <p:nvPr/>
        </p:nvGrpSpPr>
        <p:grpSpPr>
          <a:xfrm>
            <a:off x="2088194" y="2544130"/>
            <a:ext cx="4324243" cy="987337"/>
            <a:chOff x="540530" y="987337"/>
            <a:chExt cx="4324243" cy="987337"/>
          </a:xfrm>
        </p:grpSpPr>
        <p:sp>
          <p:nvSpPr>
            <p:cNvPr id="16" name="Trapezoid 15"/>
            <p:cNvSpPr/>
            <p:nvPr/>
          </p:nvSpPr>
          <p:spPr>
            <a:xfrm rot="10800000">
              <a:off x="540530" y="987337"/>
              <a:ext cx="4324243" cy="987337"/>
            </a:xfrm>
            <a:prstGeom prst="trapezoid">
              <a:avLst>
                <a:gd name="adj" fmla="val 54746"/>
              </a:avLst>
            </a:prstGeom>
            <a:solidFill>
              <a:srgbClr val="4BACC6">
                <a:hueOff val="-2483469"/>
                <a:satOff val="9953"/>
                <a:lumOff val="2157"/>
                <a:alphaOff val="0"/>
              </a:srgbClr>
            </a:solidFill>
            <a:ln w="3175" cap="flat" cmpd="sng" algn="ctr">
              <a:solidFill>
                <a:scrgbClr r="0" g="0" b="0"/>
              </a:solidFill>
              <a:prstDash val="solid"/>
            </a:ln>
            <a:effectLst/>
          </p:spPr>
        </p:sp>
        <p:sp>
          <p:nvSpPr>
            <p:cNvPr id="17" name="Trapezoid 6"/>
            <p:cNvSpPr/>
            <p:nvPr/>
          </p:nvSpPr>
          <p:spPr>
            <a:xfrm>
              <a:off x="1297273" y="987337"/>
              <a:ext cx="281075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Community First Locality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(x 3) </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55,000 – 120,000</a:t>
              </a:r>
            </a:p>
          </p:txBody>
        </p:sp>
      </p:grpSp>
      <p:sp>
        <p:nvSpPr>
          <p:cNvPr id="24" name="Rectangle 23"/>
          <p:cNvSpPr/>
          <p:nvPr/>
        </p:nvSpPr>
        <p:spPr>
          <a:xfrm>
            <a:off x="22022" y="4615505"/>
            <a:ext cx="9121978" cy="2242495"/>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grpSp>
        <p:nvGrpSpPr>
          <p:cNvPr id="6" name="Group 5"/>
          <p:cNvGrpSpPr/>
          <p:nvPr/>
        </p:nvGrpSpPr>
        <p:grpSpPr>
          <a:xfrm>
            <a:off x="2628721" y="3531465"/>
            <a:ext cx="3243182" cy="987337"/>
            <a:chOff x="1081061" y="1974675"/>
            <a:chExt cx="3243182" cy="987337"/>
          </a:xfrm>
        </p:grpSpPr>
        <p:sp>
          <p:nvSpPr>
            <p:cNvPr id="14" name="Trapezoid 13"/>
            <p:cNvSpPr/>
            <p:nvPr/>
          </p:nvSpPr>
          <p:spPr>
            <a:xfrm rot="10800000">
              <a:off x="1081061" y="1974675"/>
              <a:ext cx="3243182" cy="987337"/>
            </a:xfrm>
            <a:prstGeom prst="trapezoid">
              <a:avLst>
                <a:gd name="adj" fmla="val 54746"/>
              </a:avLst>
            </a:prstGeom>
            <a:solidFill>
              <a:srgbClr val="4BACC6">
                <a:hueOff val="-4966938"/>
                <a:satOff val="19906"/>
                <a:lumOff val="4314"/>
                <a:alphaOff val="0"/>
              </a:srgbClr>
            </a:solidFill>
            <a:ln w="3175" cap="flat" cmpd="sng" algn="ctr">
              <a:solidFill>
                <a:scrgbClr r="0" g="0" b="0"/>
              </a:solidFill>
              <a:prstDash val="solid"/>
            </a:ln>
            <a:effectLst/>
          </p:spPr>
        </p:sp>
        <p:sp>
          <p:nvSpPr>
            <p:cNvPr id="15" name="Trapezoid 8"/>
            <p:cNvSpPr/>
            <p:nvPr/>
          </p:nvSpPr>
          <p:spPr>
            <a:xfrm>
              <a:off x="1648618" y="1974675"/>
              <a:ext cx="2108068"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Sefton</a:t>
              </a:r>
            </a:p>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274,000</a:t>
              </a:r>
            </a:p>
          </p:txBody>
        </p:sp>
      </p:grpSp>
      <p:sp>
        <p:nvSpPr>
          <p:cNvPr id="12" name="Trapezoid 11"/>
          <p:cNvSpPr/>
          <p:nvPr/>
        </p:nvSpPr>
        <p:spPr>
          <a:xfrm rot="10800000">
            <a:off x="3169255" y="4518807"/>
            <a:ext cx="2162121" cy="987337"/>
          </a:xfrm>
          <a:prstGeom prst="trapezoid">
            <a:avLst>
              <a:gd name="adj" fmla="val 54746"/>
            </a:avLst>
          </a:prstGeom>
          <a:solidFill>
            <a:srgbClr val="FFC000"/>
          </a:solidFill>
          <a:ln w="3175" cap="flat" cmpd="sng" algn="ctr">
            <a:solidFill>
              <a:sysClr val="windowText" lastClr="000000"/>
            </a:solidFill>
            <a:prstDash val="solid"/>
          </a:ln>
          <a:effectLst/>
        </p:spPr>
      </p:sp>
      <p:grpSp>
        <p:nvGrpSpPr>
          <p:cNvPr id="9" name="Group 8"/>
          <p:cNvGrpSpPr/>
          <p:nvPr/>
        </p:nvGrpSpPr>
        <p:grpSpPr>
          <a:xfrm>
            <a:off x="3709782" y="5506144"/>
            <a:ext cx="1081064" cy="987337"/>
            <a:chOff x="2162122" y="3949351"/>
            <a:chExt cx="1081064" cy="987337"/>
          </a:xfrm>
        </p:grpSpPr>
        <p:sp>
          <p:nvSpPr>
            <p:cNvPr id="10" name="Trapezoid 9"/>
            <p:cNvSpPr/>
            <p:nvPr/>
          </p:nvSpPr>
          <p:spPr>
            <a:xfrm rot="10800000">
              <a:off x="2162126" y="3949351"/>
              <a:ext cx="1081060" cy="987337"/>
            </a:xfrm>
            <a:prstGeom prst="trapezoid">
              <a:avLst>
                <a:gd name="adj" fmla="val 54746"/>
              </a:avLst>
            </a:prstGeom>
            <a:solidFill>
              <a:srgbClr val="FFC000"/>
            </a:solidFill>
            <a:ln w="3175" cap="flat" cmpd="sng" algn="ctr">
              <a:solidFill>
                <a:scrgbClr r="0" g="0" b="0"/>
              </a:solidFill>
              <a:prstDash val="solid"/>
            </a:ln>
            <a:effectLst/>
          </p:spPr>
        </p:sp>
        <p:sp>
          <p:nvSpPr>
            <p:cNvPr id="11" name="Trapezoid 12"/>
            <p:cNvSpPr/>
            <p:nvPr/>
          </p:nvSpPr>
          <p:spPr>
            <a:xfrm>
              <a:off x="2162122" y="3949351"/>
              <a:ext cx="1081060" cy="987337"/>
            </a:xfrm>
            <a:prstGeom prst="rect">
              <a:avLst/>
            </a:prstGeom>
            <a:noFill/>
            <a:ln>
              <a:noFill/>
            </a:ln>
            <a:effectLst/>
          </p:spPr>
          <p:txBody>
            <a:bodyPr spcFirstLastPara="0" vert="horz" wrap="square" lIns="22860" tIns="22860" rIns="22860" bIns="2286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grpSp>
      <p:sp>
        <p:nvSpPr>
          <p:cNvPr id="3" name="Up Arrow 2"/>
          <p:cNvSpPr/>
          <p:nvPr/>
        </p:nvSpPr>
        <p:spPr>
          <a:xfrm>
            <a:off x="6948260" y="1556790"/>
            <a:ext cx="216024" cy="1286853"/>
          </a:xfrm>
          <a:prstGeom prst="upArrow">
            <a:avLst/>
          </a:prstGeom>
          <a:solidFill>
            <a:srgbClr val="00B0F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6" name="Up Arrow 25"/>
          <p:cNvSpPr/>
          <p:nvPr/>
        </p:nvSpPr>
        <p:spPr>
          <a:xfrm>
            <a:off x="6922992" y="4482114"/>
            <a:ext cx="241292" cy="771187"/>
          </a:xfrm>
          <a:prstGeom prst="upArrow">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7" name="Down Arrow 26"/>
          <p:cNvSpPr/>
          <p:nvPr/>
        </p:nvSpPr>
        <p:spPr>
          <a:xfrm>
            <a:off x="6922993" y="3212975"/>
            <a:ext cx="241292" cy="1224136"/>
          </a:xfrm>
          <a:prstGeom prst="downArrow">
            <a:avLst/>
          </a:prstGeom>
          <a:solidFill>
            <a:srgbClr val="00B0F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8" name="Down Arrow 27"/>
          <p:cNvSpPr/>
          <p:nvPr/>
        </p:nvSpPr>
        <p:spPr>
          <a:xfrm>
            <a:off x="6929599" y="5622633"/>
            <a:ext cx="234689" cy="870847"/>
          </a:xfrm>
          <a:prstGeom prst="downArrow">
            <a:avLst/>
          </a:prstGeom>
          <a:solidFill>
            <a:srgbClr val="0070C0"/>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3B2E4"/>
              </a:solidFill>
              <a:effectLst/>
              <a:uLnTx/>
              <a:uFillTx/>
              <a:latin typeface="Arial"/>
              <a:ea typeface="+mn-ea"/>
              <a:cs typeface="+mn-cs"/>
            </a:endParaRPr>
          </a:p>
        </p:txBody>
      </p:sp>
      <p:sp>
        <p:nvSpPr>
          <p:cNvPr id="29" name="TextBox 28"/>
          <p:cNvSpPr txBox="1"/>
          <p:nvPr/>
        </p:nvSpPr>
        <p:spPr>
          <a:xfrm>
            <a:off x="6660228" y="2843642"/>
            <a:ext cx="720080" cy="369332"/>
          </a:xfrm>
          <a:prstGeom prst="rect">
            <a:avLst/>
          </a:prstGeom>
          <a:noFill/>
          <a:ln w="3175">
            <a:solidFill>
              <a:srgbClr val="00B0F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80 %</a:t>
            </a:r>
          </a:p>
        </p:txBody>
      </p:sp>
      <p:sp>
        <p:nvSpPr>
          <p:cNvPr id="30" name="TextBox 29"/>
          <p:cNvSpPr txBox="1"/>
          <p:nvPr/>
        </p:nvSpPr>
        <p:spPr>
          <a:xfrm>
            <a:off x="6696232" y="5253299"/>
            <a:ext cx="720080" cy="369332"/>
          </a:xfrm>
          <a:prstGeom prst="rect">
            <a:avLst/>
          </a:prstGeom>
          <a:noFill/>
          <a:ln w="3175">
            <a:solidFill>
              <a:srgbClr val="0070C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n-ea"/>
                <a:cs typeface="+mn-cs"/>
              </a:rPr>
              <a:t>20 %</a:t>
            </a:r>
          </a:p>
        </p:txBody>
      </p:sp>
      <p:sp>
        <p:nvSpPr>
          <p:cNvPr id="2" name="TextBox 1"/>
          <p:cNvSpPr txBox="1"/>
          <p:nvPr/>
        </p:nvSpPr>
        <p:spPr>
          <a:xfrm>
            <a:off x="3709786" y="4653136"/>
            <a:ext cx="10810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c2.5m</a:t>
            </a:r>
          </a:p>
        </p:txBody>
      </p:sp>
    </p:spTree>
    <p:extLst>
      <p:ext uri="{BB962C8B-B14F-4D97-AF65-F5344CB8AC3E}">
        <p14:creationId xmlns:p14="http://schemas.microsoft.com/office/powerpoint/2010/main" val="364223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737614-C0B2-4F60-824F-B3323A8256AA}"/>
              </a:ext>
            </a:extLst>
          </p:cNvPr>
          <p:cNvSpPr>
            <a:spLocks noGrp="1"/>
          </p:cNvSpPr>
          <p:nvPr>
            <p:ph idx="1"/>
          </p:nvPr>
        </p:nvSpPr>
        <p:spPr>
          <a:xfrm>
            <a:off x="457200" y="2492896"/>
            <a:ext cx="8229600" cy="1540767"/>
          </a:xfrm>
        </p:spPr>
        <p:txBody>
          <a:bodyPr>
            <a:normAutofit/>
          </a:bodyPr>
          <a:lstStyle/>
          <a:p>
            <a:pPr marL="0" indent="0" algn="ctr">
              <a:buNone/>
            </a:pPr>
            <a:r>
              <a:rPr lang="en-GB" sz="3600" b="1" dirty="0"/>
              <a:t>Any questions?</a:t>
            </a:r>
          </a:p>
        </p:txBody>
      </p:sp>
    </p:spTree>
    <p:extLst>
      <p:ext uri="{BB962C8B-B14F-4D97-AF65-F5344CB8AC3E}">
        <p14:creationId xmlns:p14="http://schemas.microsoft.com/office/powerpoint/2010/main" val="41768288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83568" y="1484785"/>
            <a:ext cx="7772400" cy="819523"/>
          </a:xfrm>
        </p:spPr>
        <p:txBody>
          <a:bodyPr>
            <a:normAutofit fontScale="90000"/>
          </a:bodyPr>
          <a:lstStyle/>
          <a:p>
            <a:pPr eaLnBrk="1" hangingPunct="1"/>
            <a:r>
              <a:rPr lang="en-GB" altLang="en-US" sz="3200" b="1" dirty="0"/>
              <a:t>The future of health and care</a:t>
            </a:r>
            <a:br>
              <a:rPr lang="en-GB" altLang="en-US" sz="3200" b="1" dirty="0"/>
            </a:br>
            <a:r>
              <a:rPr lang="en-GB" altLang="en-US" sz="3200" b="1" dirty="0"/>
              <a:t>(see separate slides) </a:t>
            </a:r>
          </a:p>
        </p:txBody>
      </p:sp>
      <p:sp>
        <p:nvSpPr>
          <p:cNvPr id="9219" name="Content Placeholder 4"/>
          <p:cNvSpPr>
            <a:spLocks noGrp="1"/>
          </p:cNvSpPr>
          <p:nvPr>
            <p:ph type="subTitle" idx="1"/>
          </p:nvPr>
        </p:nvSpPr>
        <p:spPr>
          <a:xfrm>
            <a:off x="683568" y="2492896"/>
            <a:ext cx="4464496" cy="1296144"/>
          </a:xfrm>
        </p:spPr>
        <p:txBody>
          <a:bodyPr>
            <a:normAutofit/>
          </a:bodyPr>
          <a:lstStyle/>
          <a:p>
            <a:pPr marL="0" indent="0" eaLnBrk="1" hangingPunct="1">
              <a:buFont typeface="Arial" pitchFamily="34" charset="0"/>
              <a:buNone/>
            </a:pPr>
            <a:r>
              <a:rPr lang="en-GB" altLang="en-US" sz="2400" b="1" dirty="0"/>
              <a:t>Eleanor Moulton</a:t>
            </a:r>
          </a:p>
          <a:p>
            <a:pPr marL="0" indent="0" eaLnBrk="1" hangingPunct="1">
              <a:buFont typeface="Arial" pitchFamily="34" charset="0"/>
              <a:buNone/>
            </a:pPr>
            <a:r>
              <a:rPr lang="en-GB" altLang="en-US" sz="2400" b="1" dirty="0"/>
              <a:t>Sefton Council</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39525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74210" y="764704"/>
            <a:ext cx="7772400" cy="819523"/>
          </a:xfrm>
        </p:spPr>
        <p:txBody>
          <a:bodyPr>
            <a:normAutofit/>
          </a:bodyPr>
          <a:lstStyle/>
          <a:p>
            <a:pPr eaLnBrk="1" hangingPunct="1"/>
            <a:r>
              <a:rPr lang="en-GB" altLang="en-US" sz="4000" b="1" dirty="0"/>
              <a:t>General practice in Sefton </a:t>
            </a:r>
            <a:endParaRPr lang="en-GB" altLang="en-US" sz="2800" b="1" dirty="0"/>
          </a:p>
        </p:txBody>
      </p:sp>
      <p:sp>
        <p:nvSpPr>
          <p:cNvPr id="9219" name="Content Placeholder 4"/>
          <p:cNvSpPr>
            <a:spLocks noGrp="1"/>
          </p:cNvSpPr>
          <p:nvPr>
            <p:ph type="subTitle" idx="1"/>
          </p:nvPr>
        </p:nvSpPr>
        <p:spPr>
          <a:xfrm>
            <a:off x="755576" y="1772816"/>
            <a:ext cx="6400800" cy="720080"/>
          </a:xfrm>
        </p:spPr>
        <p:txBody>
          <a:bodyPr>
            <a:noAutofit/>
          </a:bodyPr>
          <a:lstStyle/>
          <a:p>
            <a:pPr marL="0" indent="0" eaLnBrk="1" hangingPunct="1">
              <a:buFont typeface="Arial" pitchFamily="34" charset="0"/>
              <a:buNone/>
            </a:pPr>
            <a:r>
              <a:rPr lang="en-GB" altLang="en-US" sz="2400" b="1" dirty="0"/>
              <a:t>Jan Leonard</a:t>
            </a:r>
          </a:p>
          <a:p>
            <a:pPr marL="0" indent="0" eaLnBrk="1" hangingPunct="1">
              <a:buFont typeface="Arial" pitchFamily="34" charset="0"/>
              <a:buNone/>
            </a:pPr>
            <a:r>
              <a:rPr lang="en-GB" altLang="en-US" sz="2400" b="1" dirty="0"/>
              <a:t>Director of place  </a:t>
            </a:r>
          </a:p>
          <a:p>
            <a:pPr marL="0" indent="0" eaLnBrk="1" hangingPunct="1">
              <a:buFont typeface="Arial" pitchFamily="34" charset="0"/>
              <a:buNone/>
            </a:pPr>
            <a:r>
              <a:rPr lang="en-GB" altLang="en-US" sz="2400" b="1" dirty="0"/>
              <a:t>NHS Southport and Formby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33821862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4F00-2EE8-484F-A3A2-19F981E8D2C0}"/>
              </a:ext>
            </a:extLst>
          </p:cNvPr>
          <p:cNvSpPr>
            <a:spLocks noGrp="1"/>
          </p:cNvSpPr>
          <p:nvPr>
            <p:ph type="title"/>
          </p:nvPr>
        </p:nvSpPr>
        <p:spPr>
          <a:xfrm>
            <a:off x="458269" y="620688"/>
            <a:ext cx="8229600" cy="782960"/>
          </a:xfrm>
        </p:spPr>
        <p:txBody>
          <a:bodyPr/>
          <a:lstStyle/>
          <a:p>
            <a:r>
              <a:rPr lang="en-GB" b="1" dirty="0"/>
              <a:t>Challenges </a:t>
            </a:r>
          </a:p>
        </p:txBody>
      </p:sp>
      <p:sp>
        <p:nvSpPr>
          <p:cNvPr id="3" name="Content Placeholder 2">
            <a:extLst>
              <a:ext uri="{FF2B5EF4-FFF2-40B4-BE49-F238E27FC236}">
                <a16:creationId xmlns:a16="http://schemas.microsoft.com/office/drawing/2014/main" id="{FC3FB68A-012B-46D7-9FD9-F0A882FBA05F}"/>
              </a:ext>
            </a:extLst>
          </p:cNvPr>
          <p:cNvSpPr>
            <a:spLocks noGrp="1"/>
          </p:cNvSpPr>
          <p:nvPr>
            <p:ph idx="1"/>
          </p:nvPr>
        </p:nvSpPr>
        <p:spPr/>
        <p:txBody>
          <a:bodyPr/>
          <a:lstStyle/>
          <a:p>
            <a:r>
              <a:rPr lang="en-GB" dirty="0"/>
              <a:t>Keeping our patients safe</a:t>
            </a:r>
          </a:p>
          <a:p>
            <a:endParaRPr lang="en-GB" dirty="0"/>
          </a:p>
          <a:p>
            <a:r>
              <a:rPr lang="en-GB" dirty="0"/>
              <a:t>Coping with rising demand </a:t>
            </a:r>
            <a:br>
              <a:rPr lang="en-GB" dirty="0"/>
            </a:br>
            <a:r>
              <a:rPr lang="en-GB" dirty="0"/>
              <a:t>on GP practices </a:t>
            </a:r>
            <a:br>
              <a:rPr lang="en-GB" dirty="0"/>
            </a:br>
            <a:endParaRPr lang="en-GB" dirty="0">
              <a:highlight>
                <a:srgbClr val="FFFF00"/>
              </a:highlight>
            </a:endParaRPr>
          </a:p>
          <a:p>
            <a:r>
              <a:rPr lang="en-GB" dirty="0">
                <a:highlight>
                  <a:srgbClr val="FFFFFF"/>
                </a:highlight>
              </a:rPr>
              <a:t>Busier now than we have </a:t>
            </a:r>
            <a:br>
              <a:rPr lang="en-GB" dirty="0">
                <a:highlight>
                  <a:srgbClr val="FFFFFF"/>
                </a:highlight>
              </a:rPr>
            </a:br>
            <a:r>
              <a:rPr lang="en-GB" dirty="0">
                <a:highlight>
                  <a:srgbClr val="FFFFFF"/>
                </a:highlight>
              </a:rPr>
              <a:t>ever been </a:t>
            </a:r>
          </a:p>
          <a:p>
            <a:endParaRPr lang="en-GB" dirty="0">
              <a:highlight>
                <a:srgbClr val="FFFF00"/>
              </a:highlight>
            </a:endParaRPr>
          </a:p>
          <a:p>
            <a:endParaRPr lang="en-GB" dirty="0">
              <a:highlight>
                <a:srgbClr val="FFFF00"/>
              </a:highlight>
            </a:endParaRPr>
          </a:p>
          <a:p>
            <a:endParaRPr lang="en-GB" dirty="0"/>
          </a:p>
        </p:txBody>
      </p:sp>
      <p:pic>
        <p:nvPicPr>
          <p:cNvPr id="6" name="Picture 5">
            <a:extLst>
              <a:ext uri="{FF2B5EF4-FFF2-40B4-BE49-F238E27FC236}">
                <a16:creationId xmlns:a16="http://schemas.microsoft.com/office/drawing/2014/main" id="{996A4F66-927A-4C76-A999-38048F85F2FE}"/>
              </a:ext>
            </a:extLst>
          </p:cNvPr>
          <p:cNvPicPr>
            <a:picLocks noChangeAspect="1"/>
          </p:cNvPicPr>
          <p:nvPr/>
        </p:nvPicPr>
        <p:blipFill>
          <a:blip r:embed="rId2" cstate="print">
            <a:extLst>
              <a:ext uri="{28A0092B-C50C-407E-A947-70E740481C1C}">
                <a14:useLocalDpi xmlns:a14="http://schemas.microsoft.com/office/drawing/2010/main" val="0"/>
              </a:ext>
            </a:extLst>
          </a:blip>
          <a:srcRect l="358" r="358"/>
          <a:stretch/>
        </p:blipFill>
        <p:spPr>
          <a:xfrm>
            <a:off x="5580112" y="1240161"/>
            <a:ext cx="3168352" cy="3989040"/>
          </a:xfrm>
          <a:prstGeom prst="rect">
            <a:avLst/>
          </a:prstGeom>
        </p:spPr>
      </p:pic>
    </p:spTree>
    <p:extLst>
      <p:ext uri="{BB962C8B-B14F-4D97-AF65-F5344CB8AC3E}">
        <p14:creationId xmlns:p14="http://schemas.microsoft.com/office/powerpoint/2010/main" val="37112022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A3DE7E-2FDF-4FA1-A569-3975FAB25921}"/>
              </a:ext>
            </a:extLst>
          </p:cNvPr>
          <p:cNvSpPr>
            <a:spLocks noGrp="1"/>
          </p:cNvSpPr>
          <p:nvPr>
            <p:ph idx="1"/>
          </p:nvPr>
        </p:nvSpPr>
        <p:spPr>
          <a:xfrm>
            <a:off x="457200" y="1403648"/>
            <a:ext cx="7859216" cy="3989040"/>
          </a:xfrm>
        </p:spPr>
        <p:txBody>
          <a:bodyPr>
            <a:normAutofit/>
          </a:bodyPr>
          <a:lstStyle/>
          <a:p>
            <a:endParaRPr lang="en-GB" dirty="0"/>
          </a:p>
          <a:p>
            <a:r>
              <a:rPr lang="en-GB" sz="2000" dirty="0"/>
              <a:t>Covid hubs – during pandemic</a:t>
            </a:r>
          </a:p>
          <a:p>
            <a:r>
              <a:rPr lang="en-GB" sz="2000" dirty="0"/>
              <a:t>Vaccination programme at some GP practices </a:t>
            </a:r>
          </a:p>
          <a:p>
            <a:r>
              <a:rPr lang="en-GB" sz="2000" dirty="0"/>
              <a:t>Increased home visits </a:t>
            </a:r>
          </a:p>
          <a:p>
            <a:r>
              <a:rPr lang="en-GB" sz="2000" dirty="0"/>
              <a:t>Keeping staff and patients safe -continued infection, protection and control (IPC) measures and face to face appointments only when clinically needed</a:t>
            </a:r>
          </a:p>
          <a:p>
            <a:r>
              <a:rPr lang="en-GB" sz="2000" dirty="0"/>
              <a:t>Referring you to the right healthcare professional in the practice team for your needs, or another service if that is what's needed - we call this 'triage’ </a:t>
            </a:r>
          </a:p>
          <a:p>
            <a:endParaRPr lang="en-GB" dirty="0"/>
          </a:p>
        </p:txBody>
      </p:sp>
      <p:sp>
        <p:nvSpPr>
          <p:cNvPr id="4" name="Title 1">
            <a:extLst>
              <a:ext uri="{FF2B5EF4-FFF2-40B4-BE49-F238E27FC236}">
                <a16:creationId xmlns:a16="http://schemas.microsoft.com/office/drawing/2014/main" id="{38770091-199D-4695-8E91-42616FEA7D2D}"/>
              </a:ext>
            </a:extLst>
          </p:cNvPr>
          <p:cNvSpPr>
            <a:spLocks noGrp="1"/>
          </p:cNvSpPr>
          <p:nvPr>
            <p:ph type="title"/>
          </p:nvPr>
        </p:nvSpPr>
        <p:spPr>
          <a:xfrm>
            <a:off x="457200" y="620688"/>
            <a:ext cx="8229600" cy="782960"/>
          </a:xfrm>
        </p:spPr>
        <p:txBody>
          <a:bodyPr>
            <a:normAutofit/>
          </a:bodyPr>
          <a:lstStyle/>
          <a:p>
            <a:r>
              <a:rPr lang="en-GB" sz="3600" b="1" dirty="0"/>
              <a:t>How we have been working </a:t>
            </a:r>
          </a:p>
        </p:txBody>
      </p:sp>
    </p:spTree>
    <p:extLst>
      <p:ext uri="{BB962C8B-B14F-4D97-AF65-F5344CB8AC3E}">
        <p14:creationId xmlns:p14="http://schemas.microsoft.com/office/powerpoint/2010/main" val="2270979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427039" y="456893"/>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About our event</a:t>
            </a:r>
          </a:p>
        </p:txBody>
      </p:sp>
      <p:sp>
        <p:nvSpPr>
          <p:cNvPr id="29700" name="Subtitle 2"/>
          <p:cNvSpPr txBox="1">
            <a:spLocks/>
          </p:cNvSpPr>
          <p:nvPr/>
        </p:nvSpPr>
        <p:spPr bwMode="auto">
          <a:xfrm>
            <a:off x="427039" y="1628122"/>
            <a:ext cx="77724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GB" altLang="en-US" sz="2000" dirty="0">
                <a:ea typeface="Geneva" pitchFamily="126" charset="-128"/>
                <a:cs typeface="Arial" pitchFamily="34" charset="0"/>
              </a:rPr>
              <a:t>Please stay on mute and turn cameras off while presentations are taking place </a:t>
            </a:r>
          </a:p>
          <a:p>
            <a:pPr marL="342900" indent="-342900" eaLnBrk="1" hangingPunct="1">
              <a:lnSpc>
                <a:spcPct val="120000"/>
              </a:lnSpc>
              <a:defRPr/>
            </a:pPr>
            <a:r>
              <a:rPr lang="en-GB" altLang="en-US" sz="2000" dirty="0">
                <a:ea typeface="Geneva" pitchFamily="126" charset="-128"/>
                <a:cs typeface="Arial" pitchFamily="34" charset="0"/>
              </a:rPr>
              <a:t>We are recording today’s event so it can be viewed at a later date from our website</a:t>
            </a:r>
          </a:p>
          <a:p>
            <a:pPr marL="342900" indent="-342900" eaLnBrk="1" hangingPunct="1">
              <a:lnSpc>
                <a:spcPct val="120000"/>
              </a:lnSpc>
              <a:defRPr/>
            </a:pPr>
            <a:r>
              <a:rPr lang="en-GB" altLang="en-US" sz="2000" dirty="0">
                <a:ea typeface="Geneva" pitchFamily="126" charset="-128"/>
                <a:cs typeface="Arial" pitchFamily="34" charset="0"/>
              </a:rPr>
              <a:t>Please don’t interrupt speakers, we’d invite you to use the hand and chat function and we will aim to get to you after each presentation. If we don’t get to you we are happy to answer questions after the event over email / phone</a:t>
            </a:r>
          </a:p>
          <a:p>
            <a:pPr marL="342900" indent="-342900" eaLnBrk="1" hangingPunct="1">
              <a:lnSpc>
                <a:spcPct val="120000"/>
              </a:lnSpc>
              <a:defRPr/>
            </a:pPr>
            <a:endParaRPr lang="en-GB" altLang="en-US" sz="1800" dirty="0">
              <a:ea typeface="Geneva" pitchFamily="126" charset="-128"/>
              <a:cs typeface="Arial" pitchFamily="34" charset="0"/>
            </a:endParaRPr>
          </a:p>
          <a:p>
            <a:pPr marL="342900" indent="-342900" eaLnBrk="1" hangingPunct="1">
              <a:lnSpc>
                <a:spcPct val="120000"/>
              </a:lnSpc>
              <a:defRPr/>
            </a:pPr>
            <a:endParaRPr lang="en-GB" altLang="en-US" sz="1800" dirty="0">
              <a:ea typeface="Geneva" pitchFamily="126" charset="-128"/>
              <a:cs typeface="Arial" pitchFamily="34" charset="0"/>
            </a:endParaRPr>
          </a:p>
          <a:p>
            <a:pPr marL="342900" indent="-342900" eaLnBrk="1" hangingPunct="1">
              <a:lnSpc>
                <a:spcPct val="120000"/>
              </a:lnSpc>
              <a:defRPr/>
            </a:pPr>
            <a:endParaRPr lang="en-GB" altLang="en-US" sz="2400" dirty="0">
              <a:ea typeface="Geneva" pitchFamily="126" charset="-128"/>
              <a:cs typeface="Arial" pitchFamily="34" charset="0"/>
            </a:endParaRPr>
          </a:p>
          <a:p>
            <a:pPr eaLnBrk="1" hangingPunct="1">
              <a:lnSpc>
                <a:spcPct val="120000"/>
              </a:lnSpc>
              <a:buNone/>
              <a:defRPr/>
            </a:pPr>
            <a:endParaRPr lang="en-GB" altLang="en-US" sz="2400" dirty="0">
              <a:ea typeface="Geneva" pitchFamily="126" charset="-128"/>
              <a:cs typeface="Arial" pitchFamily="34" charset="0"/>
            </a:endParaRPr>
          </a:p>
          <a:p>
            <a:pPr marL="342900" indent="-342900" eaLnBrk="1" hangingPunct="1">
              <a:lnSpc>
                <a:spcPct val="120000"/>
              </a:lnSpc>
              <a:defRPr/>
            </a:pPr>
            <a:endParaRPr lang="en-US" altLang="en-US" sz="2000" dirty="0">
              <a:ea typeface="Geneva" pitchFamily="126" charset="-128"/>
              <a:cs typeface="Arial" pitchFamily="34" charset="0"/>
            </a:endParaRPr>
          </a:p>
        </p:txBody>
      </p:sp>
    </p:spTree>
    <p:extLst>
      <p:ext uri="{BB962C8B-B14F-4D97-AF65-F5344CB8AC3E}">
        <p14:creationId xmlns:p14="http://schemas.microsoft.com/office/powerpoint/2010/main" val="24212575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DA2B-B208-4EAD-819A-DD375DB5DE9D}"/>
              </a:ext>
            </a:extLst>
          </p:cNvPr>
          <p:cNvSpPr>
            <a:spLocks noGrp="1"/>
          </p:cNvSpPr>
          <p:nvPr>
            <p:ph type="title"/>
          </p:nvPr>
        </p:nvSpPr>
        <p:spPr>
          <a:xfrm>
            <a:off x="457200" y="620688"/>
            <a:ext cx="8229600" cy="782960"/>
          </a:xfrm>
        </p:spPr>
        <p:txBody>
          <a:bodyPr>
            <a:normAutofit/>
          </a:bodyPr>
          <a:lstStyle/>
          <a:p>
            <a:r>
              <a:rPr lang="en-GB" sz="3600" b="1" dirty="0"/>
              <a:t>What we are hearing </a:t>
            </a:r>
          </a:p>
        </p:txBody>
      </p:sp>
      <p:sp>
        <p:nvSpPr>
          <p:cNvPr id="3" name="Content Placeholder 2">
            <a:extLst>
              <a:ext uri="{FF2B5EF4-FFF2-40B4-BE49-F238E27FC236}">
                <a16:creationId xmlns:a16="http://schemas.microsoft.com/office/drawing/2014/main" id="{BF6DF68C-0D8F-4155-85F1-74444A2D4D92}"/>
              </a:ext>
            </a:extLst>
          </p:cNvPr>
          <p:cNvSpPr>
            <a:spLocks noGrp="1"/>
          </p:cNvSpPr>
          <p:nvPr>
            <p:ph idx="1"/>
          </p:nvPr>
        </p:nvSpPr>
        <p:spPr>
          <a:xfrm>
            <a:off x="457200" y="1412776"/>
            <a:ext cx="8229600" cy="3989040"/>
          </a:xfrm>
        </p:spPr>
        <p:txBody>
          <a:bodyPr>
            <a:normAutofit/>
          </a:bodyPr>
          <a:lstStyle/>
          <a:p>
            <a:pPr marL="0" indent="0">
              <a:buNone/>
            </a:pPr>
            <a:r>
              <a:rPr lang="en-GB" sz="2000" dirty="0">
                <a:solidFill>
                  <a:srgbClr val="000000"/>
                </a:solidFill>
                <a:ea typeface="Times New Roman" panose="02020603050405020304" pitchFamily="18" charset="0"/>
              </a:rPr>
              <a:t>From the national patient survey: </a:t>
            </a:r>
          </a:p>
          <a:p>
            <a:r>
              <a:rPr lang="en-GB" sz="2000" dirty="0">
                <a:solidFill>
                  <a:srgbClr val="000000"/>
                </a:solidFill>
                <a:effectLst/>
                <a:ea typeface="Times New Roman" panose="02020603050405020304" pitchFamily="18" charset="0"/>
              </a:rPr>
              <a:t>88% of Southport and Formby patients completing the national GP survey are satisfied with the care they received</a:t>
            </a:r>
            <a:endParaRPr lang="en-GB" sz="2000" dirty="0">
              <a:effectLst/>
              <a:ea typeface="Calibri" panose="020F0502020204030204" pitchFamily="34" charset="0"/>
            </a:endParaRPr>
          </a:p>
          <a:p>
            <a:r>
              <a:rPr lang="en-GB" sz="2000" dirty="0">
                <a:solidFill>
                  <a:srgbClr val="000000"/>
                </a:solidFill>
                <a:ea typeface="Times New Roman" panose="02020603050405020304" pitchFamily="18" charset="0"/>
              </a:rPr>
              <a:t>73</a:t>
            </a:r>
            <a:r>
              <a:rPr lang="en-GB" sz="2000" dirty="0">
                <a:solidFill>
                  <a:srgbClr val="000000"/>
                </a:solidFill>
                <a:effectLst/>
                <a:ea typeface="Times New Roman" panose="02020603050405020304" pitchFamily="18" charset="0"/>
              </a:rPr>
              <a:t>% patients said that their experience of making an appointment was good</a:t>
            </a:r>
          </a:p>
          <a:p>
            <a:r>
              <a:rPr lang="en-GB" sz="2000" dirty="0">
                <a:solidFill>
                  <a:srgbClr val="000000"/>
                </a:solidFill>
                <a:ea typeface="Times New Roman" panose="02020603050405020304" pitchFamily="18" charset="0"/>
              </a:rPr>
              <a:t>85</a:t>
            </a:r>
            <a:r>
              <a:rPr lang="en-GB" sz="2000" dirty="0">
                <a:solidFill>
                  <a:srgbClr val="000000"/>
                </a:solidFill>
                <a:effectLst/>
                <a:ea typeface="Times New Roman" panose="02020603050405020304" pitchFamily="18" charset="0"/>
              </a:rPr>
              <a:t>% were satisfied with the appointment they were offered</a:t>
            </a:r>
            <a:endParaRPr lang="en-GB" sz="2000" dirty="0">
              <a:effectLst/>
              <a:ea typeface="Calibri" panose="020F0502020204030204" pitchFamily="34" charset="0"/>
            </a:endParaRPr>
          </a:p>
          <a:p>
            <a:r>
              <a:rPr lang="en-GB" sz="2000" dirty="0">
                <a:solidFill>
                  <a:srgbClr val="000000"/>
                </a:solidFill>
                <a:ea typeface="Times New Roman" panose="02020603050405020304" pitchFamily="18" charset="0"/>
              </a:rPr>
              <a:t>84</a:t>
            </a:r>
            <a:r>
              <a:rPr lang="en-GB" sz="2000" dirty="0">
                <a:solidFill>
                  <a:srgbClr val="000000"/>
                </a:solidFill>
                <a:effectLst/>
                <a:ea typeface="Times New Roman" panose="02020603050405020304" pitchFamily="18" charset="0"/>
              </a:rPr>
              <a:t>% were seen / attended to within a few days of trying to book</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96% patients needs were met at their last appointment</a:t>
            </a:r>
            <a:endParaRPr lang="en-GB" sz="2000" dirty="0">
              <a:effectLst/>
              <a:ea typeface="Calibri" panose="020F0502020204030204" pitchFamily="34" charset="0"/>
            </a:endParaRPr>
          </a:p>
          <a:p>
            <a:r>
              <a:rPr lang="en-GB" sz="2000" dirty="0">
                <a:solidFill>
                  <a:srgbClr val="000000"/>
                </a:solidFill>
                <a:effectLst/>
                <a:ea typeface="Times New Roman" panose="02020603050405020304" pitchFamily="18" charset="0"/>
              </a:rPr>
              <a:t>91% of the time the patient felt listened to and treated with care and concern</a:t>
            </a:r>
            <a:endParaRPr lang="en-GB" sz="2000" dirty="0">
              <a:effectLst/>
              <a:ea typeface="Calibri" panose="020F0502020204030204" pitchFamily="34" charset="0"/>
            </a:endParaRPr>
          </a:p>
        </p:txBody>
      </p:sp>
    </p:spTree>
    <p:extLst>
      <p:ext uri="{BB962C8B-B14F-4D97-AF65-F5344CB8AC3E}">
        <p14:creationId xmlns:p14="http://schemas.microsoft.com/office/powerpoint/2010/main" val="12208903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80A2B-2921-45ED-A46E-50FFCDCA4FB8}"/>
              </a:ext>
            </a:extLst>
          </p:cNvPr>
          <p:cNvSpPr>
            <a:spLocks noGrp="1"/>
          </p:cNvSpPr>
          <p:nvPr>
            <p:ph type="title"/>
          </p:nvPr>
        </p:nvSpPr>
        <p:spPr>
          <a:xfrm>
            <a:off x="455534" y="751406"/>
            <a:ext cx="8229600" cy="782960"/>
          </a:xfrm>
        </p:spPr>
        <p:txBody>
          <a:bodyPr>
            <a:normAutofit fontScale="90000"/>
          </a:bodyPr>
          <a:lstStyle/>
          <a:p>
            <a:r>
              <a:rPr lang="en-GB" b="1" dirty="0"/>
              <a:t>What we are hearing</a:t>
            </a:r>
            <a:br>
              <a:rPr lang="en-GB" b="1" dirty="0"/>
            </a:br>
            <a:endParaRPr lang="en-GB" i="1" dirty="0">
              <a:highlight>
                <a:srgbClr val="FFFF00"/>
              </a:highlight>
            </a:endParaRPr>
          </a:p>
        </p:txBody>
      </p:sp>
      <p:pic>
        <p:nvPicPr>
          <p:cNvPr id="4" name="Picture 3">
            <a:extLst>
              <a:ext uri="{FF2B5EF4-FFF2-40B4-BE49-F238E27FC236}">
                <a16:creationId xmlns:a16="http://schemas.microsoft.com/office/drawing/2014/main" id="{54E365D4-4824-4BD3-9B25-541942F77D7E}"/>
              </a:ext>
            </a:extLst>
          </p:cNvPr>
          <p:cNvPicPr>
            <a:picLocks noChangeAspect="1"/>
          </p:cNvPicPr>
          <p:nvPr/>
        </p:nvPicPr>
        <p:blipFill>
          <a:blip r:embed="rId2"/>
          <a:stretch>
            <a:fillRect/>
          </a:stretch>
        </p:blipFill>
        <p:spPr>
          <a:xfrm>
            <a:off x="3423519" y="2880842"/>
            <a:ext cx="2523963" cy="1670449"/>
          </a:xfrm>
          <a:prstGeom prst="rect">
            <a:avLst/>
          </a:prstGeom>
        </p:spPr>
      </p:pic>
      <p:pic>
        <p:nvPicPr>
          <p:cNvPr id="5" name="Picture 4">
            <a:extLst>
              <a:ext uri="{FF2B5EF4-FFF2-40B4-BE49-F238E27FC236}">
                <a16:creationId xmlns:a16="http://schemas.microsoft.com/office/drawing/2014/main" id="{4880D526-9E7F-42AA-B558-8E915267D868}"/>
              </a:ext>
            </a:extLst>
          </p:cNvPr>
          <p:cNvPicPr>
            <a:picLocks noChangeAspect="1"/>
          </p:cNvPicPr>
          <p:nvPr/>
        </p:nvPicPr>
        <p:blipFill>
          <a:blip r:embed="rId3"/>
          <a:stretch>
            <a:fillRect/>
          </a:stretch>
        </p:blipFill>
        <p:spPr>
          <a:xfrm>
            <a:off x="5874324" y="1477767"/>
            <a:ext cx="2633700" cy="1591194"/>
          </a:xfrm>
          <a:prstGeom prst="rect">
            <a:avLst/>
          </a:prstGeom>
        </p:spPr>
      </p:pic>
      <p:pic>
        <p:nvPicPr>
          <p:cNvPr id="6" name="Picture 5">
            <a:extLst>
              <a:ext uri="{FF2B5EF4-FFF2-40B4-BE49-F238E27FC236}">
                <a16:creationId xmlns:a16="http://schemas.microsoft.com/office/drawing/2014/main" id="{D419E203-95CF-4D0F-BCEC-3BBDA2AE3181}"/>
              </a:ext>
            </a:extLst>
          </p:cNvPr>
          <p:cNvPicPr>
            <a:picLocks noChangeAspect="1"/>
          </p:cNvPicPr>
          <p:nvPr/>
        </p:nvPicPr>
        <p:blipFill>
          <a:blip r:embed="rId4"/>
          <a:stretch>
            <a:fillRect/>
          </a:stretch>
        </p:blipFill>
        <p:spPr>
          <a:xfrm>
            <a:off x="455534" y="1398512"/>
            <a:ext cx="3109229" cy="1670449"/>
          </a:xfrm>
          <a:prstGeom prst="rect">
            <a:avLst/>
          </a:prstGeom>
        </p:spPr>
      </p:pic>
      <p:pic>
        <p:nvPicPr>
          <p:cNvPr id="7" name="Picture 6">
            <a:extLst>
              <a:ext uri="{FF2B5EF4-FFF2-40B4-BE49-F238E27FC236}">
                <a16:creationId xmlns:a16="http://schemas.microsoft.com/office/drawing/2014/main" id="{A8B4C31A-8CF8-45F1-87B2-CF8A58256506}"/>
              </a:ext>
            </a:extLst>
          </p:cNvPr>
          <p:cNvPicPr>
            <a:picLocks noChangeAspect="1"/>
          </p:cNvPicPr>
          <p:nvPr/>
        </p:nvPicPr>
        <p:blipFill>
          <a:blip r:embed="rId5"/>
          <a:stretch>
            <a:fillRect/>
          </a:stretch>
        </p:blipFill>
        <p:spPr>
          <a:xfrm>
            <a:off x="6124592" y="3862197"/>
            <a:ext cx="2560542" cy="1518036"/>
          </a:xfrm>
          <a:prstGeom prst="rect">
            <a:avLst/>
          </a:prstGeom>
        </p:spPr>
      </p:pic>
      <p:pic>
        <p:nvPicPr>
          <p:cNvPr id="18" name="Picture 17">
            <a:extLst>
              <a:ext uri="{FF2B5EF4-FFF2-40B4-BE49-F238E27FC236}">
                <a16:creationId xmlns:a16="http://schemas.microsoft.com/office/drawing/2014/main" id="{772BFBDC-D1EF-42A5-BDD5-C8EE7EA557C8}"/>
              </a:ext>
            </a:extLst>
          </p:cNvPr>
          <p:cNvPicPr>
            <a:picLocks noChangeAspect="1"/>
          </p:cNvPicPr>
          <p:nvPr/>
        </p:nvPicPr>
        <p:blipFill>
          <a:blip r:embed="rId6"/>
          <a:stretch>
            <a:fillRect/>
          </a:stretch>
        </p:blipFill>
        <p:spPr>
          <a:xfrm>
            <a:off x="268761" y="3745783"/>
            <a:ext cx="3109229" cy="1670449"/>
          </a:xfrm>
          <a:prstGeom prst="rect">
            <a:avLst/>
          </a:prstGeom>
        </p:spPr>
      </p:pic>
    </p:spTree>
    <p:extLst>
      <p:ext uri="{BB962C8B-B14F-4D97-AF65-F5344CB8AC3E}">
        <p14:creationId xmlns:p14="http://schemas.microsoft.com/office/powerpoint/2010/main" val="2649221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8770091-199D-4695-8E91-42616FEA7D2D}"/>
              </a:ext>
            </a:extLst>
          </p:cNvPr>
          <p:cNvSpPr>
            <a:spLocks noGrp="1"/>
          </p:cNvSpPr>
          <p:nvPr>
            <p:ph type="title"/>
          </p:nvPr>
        </p:nvSpPr>
        <p:spPr>
          <a:xfrm>
            <a:off x="1007604" y="1556792"/>
            <a:ext cx="7128792" cy="2952328"/>
          </a:xfrm>
        </p:spPr>
        <p:txBody>
          <a:bodyPr>
            <a:normAutofit/>
          </a:bodyPr>
          <a:lstStyle/>
          <a:p>
            <a:pPr algn="ctr"/>
            <a:r>
              <a:rPr lang="en-GB" sz="3600" b="1" dirty="0"/>
              <a:t>A day in the life of</a:t>
            </a:r>
            <a:br>
              <a:rPr lang="en-GB" sz="3600" b="1" dirty="0"/>
            </a:br>
            <a:r>
              <a:rPr lang="en-GB" sz="3600" b="1" dirty="0"/>
              <a:t>General Practice</a:t>
            </a:r>
            <a:br>
              <a:rPr lang="en-GB" sz="3600" b="1" dirty="0"/>
            </a:br>
            <a:br>
              <a:rPr lang="en-GB" sz="3600" b="1" dirty="0"/>
            </a:br>
            <a:r>
              <a:rPr lang="en-GB" sz="2400" b="1" dirty="0">
                <a:solidFill>
                  <a:schemeClr val="accent6"/>
                </a:solidFill>
              </a:rPr>
              <a:t>Rob Caudwell</a:t>
            </a:r>
            <a:br>
              <a:rPr lang="en-GB" sz="2000" b="1" dirty="0">
                <a:solidFill>
                  <a:schemeClr val="bg2">
                    <a:lumMod val="60000"/>
                    <a:lumOff val="40000"/>
                  </a:schemeClr>
                </a:solidFill>
              </a:rPr>
            </a:br>
            <a:endParaRPr lang="en-GB" sz="2000" b="1" dirty="0">
              <a:solidFill>
                <a:schemeClr val="bg2">
                  <a:lumMod val="60000"/>
                  <a:lumOff val="40000"/>
                </a:schemeClr>
              </a:solidFill>
            </a:endParaRPr>
          </a:p>
        </p:txBody>
      </p:sp>
    </p:spTree>
    <p:extLst>
      <p:ext uri="{BB962C8B-B14F-4D97-AF65-F5344CB8AC3E}">
        <p14:creationId xmlns:p14="http://schemas.microsoft.com/office/powerpoint/2010/main" val="281559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41C70DCD-339B-4363-A3F8-33515FA3C348}"/>
              </a:ext>
            </a:extLst>
          </p:cNvPr>
          <p:cNvSpPr>
            <a:spLocks noGrp="1"/>
          </p:cNvSpPr>
          <p:nvPr>
            <p:ph type="title"/>
          </p:nvPr>
        </p:nvSpPr>
        <p:spPr>
          <a:xfrm>
            <a:off x="457200" y="274638"/>
            <a:ext cx="8003232" cy="850106"/>
          </a:xfrm>
        </p:spPr>
        <p:txBody>
          <a:bodyPr anchor="ctr">
            <a:normAutofit/>
          </a:bodyPr>
          <a:lstStyle/>
          <a:p>
            <a:r>
              <a:rPr lang="en-GB" sz="2800" b="1" dirty="0"/>
              <a:t>A day in the life of General Practice</a:t>
            </a:r>
            <a:endParaRPr lang="en-US" sz="2800" dirty="0"/>
          </a:p>
        </p:txBody>
      </p:sp>
      <p:sp>
        <p:nvSpPr>
          <p:cNvPr id="15" name="Content Placeholder 3">
            <a:extLst>
              <a:ext uri="{FF2B5EF4-FFF2-40B4-BE49-F238E27FC236}">
                <a16:creationId xmlns:a16="http://schemas.microsoft.com/office/drawing/2014/main" id="{A6FDFDC7-7D20-436F-A3E2-75651C45E500}"/>
              </a:ext>
            </a:extLst>
          </p:cNvPr>
          <p:cNvSpPr>
            <a:spLocks noGrp="1"/>
          </p:cNvSpPr>
          <p:nvPr>
            <p:ph sz="half" idx="2"/>
          </p:nvPr>
        </p:nvSpPr>
        <p:spPr>
          <a:xfrm>
            <a:off x="6012160" y="1628800"/>
            <a:ext cx="2952328" cy="3744416"/>
          </a:xfrm>
        </p:spPr>
        <p:txBody>
          <a:bodyPr>
            <a:noAutofit/>
          </a:bodyPr>
          <a:lstStyle/>
          <a:p>
            <a:pPr>
              <a:lnSpc>
                <a:spcPct val="90000"/>
              </a:lnSpc>
            </a:pPr>
            <a:r>
              <a:rPr lang="en-GB" sz="1800" b="0" i="0" u="none" strike="noStrike" dirty="0">
                <a:effectLst/>
              </a:rPr>
              <a:t>Breaks - 0 mins </a:t>
            </a:r>
          </a:p>
          <a:p>
            <a:pPr>
              <a:lnSpc>
                <a:spcPct val="90000"/>
              </a:lnSpc>
            </a:pPr>
            <a:r>
              <a:rPr lang="en-GB" sz="1800" b="0" i="0" u="none" strike="noStrike" dirty="0">
                <a:effectLst/>
              </a:rPr>
              <a:t>100% concentration needed for all activities</a:t>
            </a:r>
            <a:endParaRPr lang="en-GB" sz="1800" dirty="0"/>
          </a:p>
          <a:p>
            <a:pPr>
              <a:lnSpc>
                <a:spcPct val="90000"/>
              </a:lnSpc>
            </a:pPr>
            <a:r>
              <a:rPr lang="en-GB" sz="1800" b="0" i="0" u="none" strike="noStrike" dirty="0">
                <a:effectLst/>
              </a:rPr>
              <a:t>Day to day management of practice/discussions with practice manager needed in addition</a:t>
            </a:r>
            <a:endParaRPr lang="en-GB" sz="1800" dirty="0"/>
          </a:p>
          <a:p>
            <a:pPr>
              <a:lnSpc>
                <a:spcPct val="90000"/>
              </a:lnSpc>
            </a:pPr>
            <a:r>
              <a:rPr lang="en-GB" sz="1800" b="0" i="0" u="none" strike="noStrike" dirty="0">
                <a:effectLst/>
              </a:rPr>
              <a:t>Time for quality improvement, audit, practice planning, support for reception staff, clinical support also needed</a:t>
            </a:r>
            <a:endParaRPr lang="en-US" sz="1800" dirty="0"/>
          </a:p>
        </p:txBody>
      </p:sp>
      <p:pic>
        <p:nvPicPr>
          <p:cNvPr id="20" name="Picture 19">
            <a:extLst>
              <a:ext uri="{FF2B5EF4-FFF2-40B4-BE49-F238E27FC236}">
                <a16:creationId xmlns:a16="http://schemas.microsoft.com/office/drawing/2014/main" id="{1C6390FB-DD0F-4794-B78B-67A1CED971A4}"/>
              </a:ext>
            </a:extLst>
          </p:cNvPr>
          <p:cNvPicPr>
            <a:picLocks noChangeAspect="1"/>
          </p:cNvPicPr>
          <p:nvPr/>
        </p:nvPicPr>
        <p:blipFill>
          <a:blip r:embed="rId2"/>
          <a:stretch>
            <a:fillRect/>
          </a:stretch>
        </p:blipFill>
        <p:spPr>
          <a:xfrm>
            <a:off x="457201" y="1297354"/>
            <a:ext cx="5410944" cy="3968748"/>
          </a:xfrm>
          <a:prstGeom prst="rect">
            <a:avLst/>
          </a:prstGeom>
        </p:spPr>
      </p:pic>
    </p:spTree>
    <p:extLst>
      <p:ext uri="{BB962C8B-B14F-4D97-AF65-F5344CB8AC3E}">
        <p14:creationId xmlns:p14="http://schemas.microsoft.com/office/powerpoint/2010/main" val="6592788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CED6-AC83-486D-BF09-B8BF424CF0B2}"/>
              </a:ext>
            </a:extLst>
          </p:cNvPr>
          <p:cNvSpPr>
            <a:spLocks noGrp="1"/>
          </p:cNvSpPr>
          <p:nvPr>
            <p:ph type="title"/>
          </p:nvPr>
        </p:nvSpPr>
        <p:spPr/>
        <p:txBody>
          <a:bodyPr>
            <a:normAutofit/>
          </a:bodyPr>
          <a:lstStyle/>
          <a:p>
            <a:r>
              <a:rPr lang="en-GB" b="1" dirty="0"/>
              <a:t>Breakout sessions</a:t>
            </a:r>
          </a:p>
        </p:txBody>
      </p:sp>
      <p:sp>
        <p:nvSpPr>
          <p:cNvPr id="3" name="Content Placeholder 2">
            <a:extLst>
              <a:ext uri="{FF2B5EF4-FFF2-40B4-BE49-F238E27FC236}">
                <a16:creationId xmlns:a16="http://schemas.microsoft.com/office/drawing/2014/main" id="{69470512-7080-4902-A5FC-937ABC6AF333}"/>
              </a:ext>
            </a:extLst>
          </p:cNvPr>
          <p:cNvSpPr>
            <a:spLocks noGrp="1"/>
          </p:cNvSpPr>
          <p:nvPr>
            <p:ph sz="half" idx="1"/>
          </p:nvPr>
        </p:nvSpPr>
        <p:spPr>
          <a:xfrm>
            <a:off x="457200" y="1916832"/>
            <a:ext cx="8147248" cy="3773016"/>
          </a:xfrm>
        </p:spPr>
        <p:txBody>
          <a:bodyPr/>
          <a:lstStyle/>
          <a:p>
            <a:r>
              <a:rPr lang="en-GB" sz="2000" dirty="0">
                <a:latin typeface="Arial" panose="020B0604020202020204" pitchFamily="34" charset="0"/>
                <a:cs typeface="Arial" panose="020B0604020202020204" pitchFamily="34" charset="0"/>
              </a:rPr>
              <a:t>We will now automatically be transferred to several breakout rooms for a discussion</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Should this not happen for you, please leave the meeting and </a:t>
            </a:r>
            <a:r>
              <a:rPr lang="en-GB" sz="2000" dirty="0" err="1">
                <a:latin typeface="Arial" panose="020B0604020202020204" pitchFamily="34" charset="0"/>
                <a:cs typeface="Arial" panose="020B0604020202020204" pitchFamily="34" charset="0"/>
              </a:rPr>
              <a:t>rejoin</a:t>
            </a:r>
            <a:r>
              <a:rPr lang="en-GB" sz="2000" dirty="0">
                <a:latin typeface="Arial" panose="020B0604020202020204" pitchFamily="34" charset="0"/>
                <a:cs typeface="Arial" panose="020B0604020202020204" pitchFamily="34" charset="0"/>
              </a:rPr>
              <a:t> - the team will then admit you to a room </a:t>
            </a:r>
          </a:p>
          <a:p>
            <a:endParaRPr lang="en-GB" sz="2000" dirty="0">
              <a:latin typeface="Arial" panose="020B0604020202020204" pitchFamily="34" charset="0"/>
              <a:cs typeface="Arial" panose="020B0604020202020204" pitchFamily="34" charset="0"/>
            </a:endParaRPr>
          </a:p>
          <a:p>
            <a:r>
              <a:rPr lang="en-GB" sz="2000" dirty="0">
                <a:latin typeface="Arial" panose="020B0604020202020204" pitchFamily="34" charset="0"/>
                <a:cs typeface="Arial" panose="020B0604020202020204" pitchFamily="34" charset="0"/>
              </a:rPr>
              <a:t>I</a:t>
            </a:r>
            <a:r>
              <a:rPr lang="en-GB" sz="2000" b="0" i="0" dirty="0">
                <a:effectLst/>
                <a:latin typeface="Arial" panose="020B0604020202020204" pitchFamily="34" charset="0"/>
                <a:cs typeface="Arial" panose="020B0604020202020204" pitchFamily="34" charset="0"/>
              </a:rPr>
              <a:t>f you are unable to </a:t>
            </a:r>
            <a:r>
              <a:rPr lang="en-GB" sz="2000" b="0" i="0" dirty="0" err="1">
                <a:effectLst/>
                <a:latin typeface="Arial" panose="020B0604020202020204" pitchFamily="34" charset="0"/>
                <a:cs typeface="Arial" panose="020B0604020202020204" pitchFamily="34" charset="0"/>
              </a:rPr>
              <a:t>rejoin</a:t>
            </a:r>
            <a:r>
              <a:rPr lang="en-GB" sz="2000" b="0" i="0" dirty="0">
                <a:effectLst/>
                <a:latin typeface="Arial" panose="020B0604020202020204" pitchFamily="34" charset="0"/>
                <a:cs typeface="Arial" panose="020B0604020202020204" pitchFamily="34" charset="0"/>
              </a:rPr>
              <a:t> the meeting or are having continual technical issues, please get in touch at: communications@sefton.nhs.uk</a:t>
            </a:r>
          </a:p>
          <a:p>
            <a:endParaRPr lang="en-GB" dirty="0"/>
          </a:p>
          <a:p>
            <a:endParaRPr lang="en-GB" dirty="0"/>
          </a:p>
        </p:txBody>
      </p:sp>
    </p:spTree>
    <p:extLst>
      <p:ext uri="{BB962C8B-B14F-4D97-AF65-F5344CB8AC3E}">
        <p14:creationId xmlns:p14="http://schemas.microsoft.com/office/powerpoint/2010/main" val="1600252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EBC49-D212-49F6-94AB-824F3D275783}"/>
              </a:ext>
            </a:extLst>
          </p:cNvPr>
          <p:cNvSpPr>
            <a:spLocks noGrp="1"/>
          </p:cNvSpPr>
          <p:nvPr>
            <p:ph type="title"/>
          </p:nvPr>
        </p:nvSpPr>
        <p:spPr>
          <a:xfrm>
            <a:off x="467544" y="404664"/>
            <a:ext cx="8229600" cy="782960"/>
          </a:xfrm>
        </p:spPr>
        <p:txBody>
          <a:bodyPr/>
          <a:lstStyle/>
          <a:p>
            <a:r>
              <a:rPr lang="en-GB" b="1" dirty="0"/>
              <a:t>Over to you</a:t>
            </a:r>
          </a:p>
        </p:txBody>
      </p:sp>
      <p:sp>
        <p:nvSpPr>
          <p:cNvPr id="3" name="Content Placeholder 2">
            <a:extLst>
              <a:ext uri="{FF2B5EF4-FFF2-40B4-BE49-F238E27FC236}">
                <a16:creationId xmlns:a16="http://schemas.microsoft.com/office/drawing/2014/main" id="{129CAA7F-4B4E-449F-94B5-0643C4F1B063}"/>
              </a:ext>
            </a:extLst>
          </p:cNvPr>
          <p:cNvSpPr>
            <a:spLocks noGrp="1"/>
          </p:cNvSpPr>
          <p:nvPr>
            <p:ph idx="1"/>
          </p:nvPr>
        </p:nvSpPr>
        <p:spPr>
          <a:xfrm>
            <a:off x="446856" y="1052736"/>
            <a:ext cx="8229600" cy="4104456"/>
          </a:xfrm>
        </p:spPr>
        <p:txBody>
          <a:bodyPr>
            <a:normAutofit/>
          </a:bodyPr>
          <a:lstStyle/>
          <a:p>
            <a:pPr marL="0" indent="0">
              <a:buNone/>
            </a:pPr>
            <a:br>
              <a:rPr lang="en-GB" sz="2000" dirty="0"/>
            </a:br>
            <a:r>
              <a:rPr lang="en-GB" sz="2000" dirty="0"/>
              <a:t>1. How have you found using your GP practice in the last year? </a:t>
            </a:r>
          </a:p>
          <a:p>
            <a:pPr marL="400050" lvl="1" indent="0">
              <a:buNone/>
            </a:pPr>
            <a:r>
              <a:rPr lang="en-GB" sz="2000" dirty="0">
                <a:solidFill>
                  <a:schemeClr val="tx1"/>
                </a:solidFill>
              </a:rPr>
              <a:t>(What was your experience?)</a:t>
            </a:r>
          </a:p>
          <a:p>
            <a:pPr marL="0" indent="0">
              <a:buNone/>
            </a:pPr>
            <a:br>
              <a:rPr lang="en-GB" sz="2000" dirty="0"/>
            </a:br>
            <a:r>
              <a:rPr lang="en-GB" sz="2000" dirty="0"/>
              <a:t>2. Have you been seen by other services, such as your community pharmacy or our weekend and evening appointment service?</a:t>
            </a:r>
          </a:p>
          <a:p>
            <a:pPr marL="0" indent="0">
              <a:buNone/>
            </a:pPr>
            <a:endParaRPr lang="en-GB" sz="2000" dirty="0"/>
          </a:p>
          <a:p>
            <a:pPr marL="0" indent="0">
              <a:buNone/>
            </a:pPr>
            <a:r>
              <a:rPr lang="en-GB" sz="2000" dirty="0"/>
              <a:t>3. After hearing today’s presentation will you view your practice staff and pressures they face differently?</a:t>
            </a:r>
          </a:p>
          <a:p>
            <a:pPr marL="0" indent="0">
              <a:buNone/>
            </a:pPr>
            <a:br>
              <a:rPr lang="en-GB" sz="2000" dirty="0"/>
            </a:br>
            <a:r>
              <a:rPr lang="en-GB" sz="2000" dirty="0"/>
              <a:t>4. Given the pressures they are under and hearing more on this today, how would you like to see your GP practice working in the future?  </a:t>
            </a:r>
          </a:p>
          <a:p>
            <a:pPr marL="0" indent="0">
              <a:buNone/>
            </a:pPr>
            <a:endParaRPr lang="en-GB" sz="1700" dirty="0"/>
          </a:p>
        </p:txBody>
      </p:sp>
    </p:spTree>
    <p:extLst>
      <p:ext uri="{BB962C8B-B14F-4D97-AF65-F5344CB8AC3E}">
        <p14:creationId xmlns:p14="http://schemas.microsoft.com/office/powerpoint/2010/main" val="35340349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2579A-4C38-4094-A6F1-D93247682737}"/>
              </a:ext>
            </a:extLst>
          </p:cNvPr>
          <p:cNvSpPr>
            <a:spLocks noGrp="1"/>
          </p:cNvSpPr>
          <p:nvPr>
            <p:ph type="title"/>
          </p:nvPr>
        </p:nvSpPr>
        <p:spPr>
          <a:xfrm>
            <a:off x="539552" y="2420888"/>
            <a:ext cx="8229600" cy="782960"/>
          </a:xfrm>
        </p:spPr>
        <p:txBody>
          <a:bodyPr/>
          <a:lstStyle/>
          <a:p>
            <a:pPr algn="ctr"/>
            <a:r>
              <a:rPr lang="en-GB" b="1" dirty="0"/>
              <a:t>Summary of breakout sessions </a:t>
            </a:r>
          </a:p>
        </p:txBody>
      </p:sp>
    </p:spTree>
    <p:extLst>
      <p:ext uri="{BB962C8B-B14F-4D97-AF65-F5344CB8AC3E}">
        <p14:creationId xmlns:p14="http://schemas.microsoft.com/office/powerpoint/2010/main" val="758367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06F2-7A31-4823-9333-9539D520D092}"/>
              </a:ext>
            </a:extLst>
          </p:cNvPr>
          <p:cNvSpPr>
            <a:spLocks noGrp="1"/>
          </p:cNvSpPr>
          <p:nvPr>
            <p:ph type="title"/>
          </p:nvPr>
        </p:nvSpPr>
        <p:spPr>
          <a:xfrm>
            <a:off x="435968" y="548680"/>
            <a:ext cx="8229600" cy="782960"/>
          </a:xfrm>
        </p:spPr>
        <p:txBody>
          <a:bodyPr/>
          <a:lstStyle/>
          <a:p>
            <a:r>
              <a:rPr lang="en-GB" b="1" dirty="0"/>
              <a:t>Going forward </a:t>
            </a:r>
          </a:p>
        </p:txBody>
      </p:sp>
      <p:sp>
        <p:nvSpPr>
          <p:cNvPr id="3" name="Content Placeholder 2">
            <a:extLst>
              <a:ext uri="{FF2B5EF4-FFF2-40B4-BE49-F238E27FC236}">
                <a16:creationId xmlns:a16="http://schemas.microsoft.com/office/drawing/2014/main" id="{598E8F22-F2BD-4722-8096-42FCB72A2870}"/>
              </a:ext>
            </a:extLst>
          </p:cNvPr>
          <p:cNvSpPr>
            <a:spLocks noGrp="1"/>
          </p:cNvSpPr>
          <p:nvPr>
            <p:ph idx="1"/>
          </p:nvPr>
        </p:nvSpPr>
        <p:spPr>
          <a:xfrm>
            <a:off x="435968" y="1700808"/>
            <a:ext cx="7645137" cy="3816424"/>
          </a:xfrm>
        </p:spPr>
        <p:txBody>
          <a:bodyPr>
            <a:normAutofit fontScale="62500" lnSpcReduction="20000"/>
          </a:bodyPr>
          <a:lstStyle/>
          <a:p>
            <a:r>
              <a:rPr lang="en-GB" sz="3400" dirty="0"/>
              <a:t>Blended model to manage demand</a:t>
            </a:r>
          </a:p>
          <a:p>
            <a:endParaRPr lang="en-GB" sz="3400" dirty="0"/>
          </a:p>
          <a:p>
            <a:r>
              <a:rPr lang="en-GB" sz="3400" dirty="0">
                <a:highlight>
                  <a:srgbClr val="FFFFFF"/>
                </a:highlight>
              </a:rPr>
              <a:t>Triage will still be needed to get you to the right person</a:t>
            </a:r>
          </a:p>
          <a:p>
            <a:endParaRPr lang="en-GB" sz="3400" dirty="0">
              <a:highlight>
                <a:srgbClr val="FFFFFF"/>
              </a:highlight>
            </a:endParaRPr>
          </a:p>
          <a:p>
            <a:r>
              <a:rPr lang="en-GB" sz="3400" dirty="0"/>
              <a:t>You may see other healthcare professionals, not just a GP</a:t>
            </a:r>
          </a:p>
          <a:p>
            <a:endParaRPr lang="en-GB" sz="3400" dirty="0"/>
          </a:p>
          <a:p>
            <a:r>
              <a:rPr lang="en-GB" sz="3400" dirty="0"/>
              <a:t>We will be carrying out a GP access survey very soon – you will receive details from your GP practice when they are taking part</a:t>
            </a:r>
          </a:p>
          <a:p>
            <a:pPr marL="0" indent="0">
              <a:buNone/>
            </a:pPr>
            <a:endParaRPr lang="en-GB" sz="2400" dirty="0"/>
          </a:p>
          <a:p>
            <a:endParaRPr lang="en-GB" sz="2400" dirty="0"/>
          </a:p>
          <a:p>
            <a:pPr marL="0" indent="0">
              <a:buNone/>
            </a:pPr>
            <a:r>
              <a:rPr lang="en-GB" sz="2400" dirty="0"/>
              <a:t> </a:t>
            </a:r>
          </a:p>
        </p:txBody>
      </p:sp>
    </p:spTree>
    <p:extLst>
      <p:ext uri="{BB962C8B-B14F-4D97-AF65-F5344CB8AC3E}">
        <p14:creationId xmlns:p14="http://schemas.microsoft.com/office/powerpoint/2010/main" val="20652395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0F8980-AC83-4812-8F91-1CD3FB52F3B0}"/>
              </a:ext>
            </a:extLst>
          </p:cNvPr>
          <p:cNvPicPr>
            <a:picLocks noGrp="1" noChangeAspect="1"/>
          </p:cNvPicPr>
          <p:nvPr>
            <p:ph idx="1"/>
          </p:nvPr>
        </p:nvPicPr>
        <p:blipFill>
          <a:blip r:embed="rId2"/>
          <a:stretch>
            <a:fillRect/>
          </a:stretch>
        </p:blipFill>
        <p:spPr>
          <a:xfrm>
            <a:off x="1835696" y="1484784"/>
            <a:ext cx="5616624" cy="3159351"/>
          </a:xfrm>
        </p:spPr>
      </p:pic>
      <p:sp>
        <p:nvSpPr>
          <p:cNvPr id="6" name="Title 1">
            <a:extLst>
              <a:ext uri="{FF2B5EF4-FFF2-40B4-BE49-F238E27FC236}">
                <a16:creationId xmlns:a16="http://schemas.microsoft.com/office/drawing/2014/main" id="{105F8CE9-1A56-422E-8B5E-CC0521315358}"/>
              </a:ext>
            </a:extLst>
          </p:cNvPr>
          <p:cNvSpPr>
            <a:spLocks noGrp="1"/>
          </p:cNvSpPr>
          <p:nvPr>
            <p:ph type="title"/>
          </p:nvPr>
        </p:nvSpPr>
        <p:spPr>
          <a:xfrm>
            <a:off x="435968" y="548680"/>
            <a:ext cx="8229600" cy="782960"/>
          </a:xfrm>
        </p:spPr>
        <p:txBody>
          <a:bodyPr>
            <a:normAutofit/>
          </a:bodyPr>
          <a:lstStyle/>
          <a:p>
            <a:r>
              <a:rPr lang="en-GB" b="1" dirty="0"/>
              <a:t>Lastly…</a:t>
            </a:r>
          </a:p>
        </p:txBody>
      </p:sp>
      <p:sp>
        <p:nvSpPr>
          <p:cNvPr id="8" name="Rectangle 7">
            <a:extLst>
              <a:ext uri="{FF2B5EF4-FFF2-40B4-BE49-F238E27FC236}">
                <a16:creationId xmlns:a16="http://schemas.microsoft.com/office/drawing/2014/main" id="{79EB5BBC-7E83-4ADD-9619-89ADA37C4337}"/>
              </a:ext>
            </a:extLst>
          </p:cNvPr>
          <p:cNvSpPr/>
          <p:nvPr/>
        </p:nvSpPr>
        <p:spPr>
          <a:xfrm>
            <a:off x="0" y="4644135"/>
            <a:ext cx="9144000" cy="231325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7BFCC679-B619-4356-9B01-04C426C15814}"/>
              </a:ext>
            </a:extLst>
          </p:cNvPr>
          <p:cNvSpPr txBox="1"/>
          <p:nvPr/>
        </p:nvSpPr>
        <p:spPr>
          <a:xfrm>
            <a:off x="755576" y="4941168"/>
            <a:ext cx="7416824" cy="1231106"/>
          </a:xfrm>
          <a:prstGeom prst="rect">
            <a:avLst/>
          </a:prstGeom>
          <a:noFill/>
        </p:spPr>
        <p:txBody>
          <a:bodyPr wrap="square" rtlCol="0">
            <a:spAutoFit/>
          </a:bodyPr>
          <a:lstStyle/>
          <a:p>
            <a:pPr algn="ctr"/>
            <a:endParaRPr lang="en-GB" sz="1400" dirty="0"/>
          </a:p>
          <a:p>
            <a:pPr algn="ctr"/>
            <a:r>
              <a:rPr lang="en-GB" sz="1400" dirty="0"/>
              <a:t>You can find walk-in sites in Sefton and beyond using the NHS website: </a:t>
            </a:r>
            <a:r>
              <a:rPr lang="en-GB" sz="1400" dirty="0">
                <a:hlinkClick r:id="rId3"/>
              </a:rPr>
              <a:t>https://www.nhs.uk/conditions/coronavirus-covid-19/coronavirus-vaccination/find-a-walk-in-coronavirus-covid-19-vaccination-site</a:t>
            </a:r>
            <a:r>
              <a:rPr lang="en-GB" sz="1400" dirty="0"/>
              <a:t> </a:t>
            </a:r>
          </a:p>
          <a:p>
            <a:r>
              <a:rPr lang="en-GB" dirty="0"/>
              <a:t> </a:t>
            </a:r>
          </a:p>
        </p:txBody>
      </p:sp>
    </p:spTree>
    <p:extLst>
      <p:ext uri="{BB962C8B-B14F-4D97-AF65-F5344CB8AC3E}">
        <p14:creationId xmlns:p14="http://schemas.microsoft.com/office/powerpoint/2010/main" val="325031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E13B92-0AE5-45A9-9666-D800189F6DDE}"/>
              </a:ext>
            </a:extLst>
          </p:cNvPr>
          <p:cNvSpPr>
            <a:spLocks noGrp="1"/>
          </p:cNvSpPr>
          <p:nvPr>
            <p:ph idx="1"/>
          </p:nvPr>
        </p:nvSpPr>
        <p:spPr>
          <a:xfrm>
            <a:off x="395536" y="2348880"/>
            <a:ext cx="8229600" cy="3629000"/>
          </a:xfrm>
        </p:spPr>
        <p:txBody>
          <a:bodyPr>
            <a:normAutofit/>
          </a:bodyPr>
          <a:lstStyle/>
          <a:p>
            <a:pPr marL="0" indent="0" algn="ctr">
              <a:buNone/>
            </a:pPr>
            <a:r>
              <a:rPr lang="en-GB" sz="3200" b="1" dirty="0"/>
              <a:t>Any questions?</a:t>
            </a:r>
          </a:p>
        </p:txBody>
      </p:sp>
    </p:spTree>
    <p:extLst>
      <p:ext uri="{BB962C8B-B14F-4D97-AF65-F5344CB8AC3E}">
        <p14:creationId xmlns:p14="http://schemas.microsoft.com/office/powerpoint/2010/main" val="3640217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A4372-8766-428D-893F-3EEFCBD564CB}"/>
              </a:ext>
            </a:extLst>
          </p:cNvPr>
          <p:cNvSpPr>
            <a:spLocks noGrp="1"/>
          </p:cNvSpPr>
          <p:nvPr>
            <p:ph type="title"/>
          </p:nvPr>
        </p:nvSpPr>
        <p:spPr/>
        <p:txBody>
          <a:bodyPr>
            <a:normAutofit fontScale="90000"/>
          </a:bodyPr>
          <a:lstStyle/>
          <a:p>
            <a:r>
              <a:rPr lang="en-US" altLang="en-US" sz="4000" b="1" dirty="0">
                <a:cs typeface="Arial" pitchFamily="34" charset="0"/>
              </a:rPr>
              <a:t>About our event</a:t>
            </a:r>
            <a:br>
              <a:rPr lang="en-US" altLang="en-US" sz="4000" b="1" dirty="0">
                <a:cs typeface="Arial" pitchFamily="34" charset="0"/>
              </a:rPr>
            </a:br>
            <a:endParaRPr lang="en-GB" dirty="0"/>
          </a:p>
        </p:txBody>
      </p:sp>
      <p:sp>
        <p:nvSpPr>
          <p:cNvPr id="3" name="Content Placeholder 2">
            <a:extLst>
              <a:ext uri="{FF2B5EF4-FFF2-40B4-BE49-F238E27FC236}">
                <a16:creationId xmlns:a16="http://schemas.microsoft.com/office/drawing/2014/main" id="{288F44D8-484B-431D-92BE-41949B464758}"/>
              </a:ext>
            </a:extLst>
          </p:cNvPr>
          <p:cNvSpPr>
            <a:spLocks noGrp="1"/>
          </p:cNvSpPr>
          <p:nvPr>
            <p:ph idx="1"/>
          </p:nvPr>
        </p:nvSpPr>
        <p:spPr/>
        <p:txBody>
          <a:bodyPr/>
          <a:lstStyle/>
          <a:p>
            <a:pPr marL="342900" indent="-342900" eaLnBrk="1" hangingPunct="1">
              <a:lnSpc>
                <a:spcPct val="120000"/>
              </a:lnSpc>
              <a:defRPr/>
            </a:pPr>
            <a:r>
              <a:rPr lang="en-GB" altLang="en-US" sz="2000" dirty="0">
                <a:ea typeface="Geneva" pitchFamily="126" charset="-128"/>
                <a:cs typeface="Arial" pitchFamily="34" charset="0"/>
              </a:rPr>
              <a:t>We are not having a Q&amp;A session at the end but will ask for questions after each presentation. If there are any extra questions that we don’t get to please email </a:t>
            </a:r>
            <a:r>
              <a:rPr lang="en-GB" altLang="en-US" sz="2000" dirty="0">
                <a:ea typeface="Geneva" pitchFamily="126" charset="-128"/>
                <a:cs typeface="Arial" pitchFamily="34" charset="0"/>
                <a:hlinkClick r:id="rId2"/>
              </a:rPr>
              <a:t>communications@sefton.nhs.uk</a:t>
            </a:r>
            <a:r>
              <a:rPr lang="en-GB" altLang="en-US" sz="2000" dirty="0">
                <a:ea typeface="Geneva" pitchFamily="126" charset="-128"/>
                <a:cs typeface="Arial" pitchFamily="34" charset="0"/>
              </a:rPr>
              <a:t> and we will respond after today’s event </a:t>
            </a:r>
          </a:p>
          <a:p>
            <a:pPr marL="342900" indent="-342900" eaLnBrk="1" hangingPunct="1">
              <a:lnSpc>
                <a:spcPct val="120000"/>
              </a:lnSpc>
              <a:defRPr/>
            </a:pPr>
            <a:r>
              <a:rPr lang="en-GB" altLang="en-US" sz="2000" dirty="0">
                <a:highlight>
                  <a:srgbClr val="FFFFFF"/>
                </a:highlight>
                <a:ea typeface="Geneva" pitchFamily="126" charset="-128"/>
                <a:cs typeface="Arial" pitchFamily="34" charset="0"/>
              </a:rPr>
              <a:t>For those that need it, there is a subtitles function on teams, you can turn this on by clicking the three dots at the to right of the screen and clicking ‘turn on live captions’</a:t>
            </a:r>
          </a:p>
          <a:p>
            <a:endParaRPr lang="en-GB" dirty="0"/>
          </a:p>
        </p:txBody>
      </p:sp>
    </p:spTree>
    <p:extLst>
      <p:ext uri="{BB962C8B-B14F-4D97-AF65-F5344CB8AC3E}">
        <p14:creationId xmlns:p14="http://schemas.microsoft.com/office/powerpoint/2010/main" val="2667841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70817" y="908720"/>
            <a:ext cx="7772400" cy="819523"/>
          </a:xfrm>
        </p:spPr>
        <p:txBody>
          <a:bodyPr>
            <a:normAutofit/>
          </a:bodyPr>
          <a:lstStyle/>
          <a:p>
            <a:pPr eaLnBrk="1" hangingPunct="1"/>
            <a:r>
              <a:rPr lang="en-GB" altLang="en-US" sz="4000" b="1" dirty="0"/>
              <a:t>Closing poll </a:t>
            </a:r>
            <a:endParaRPr lang="en-GB" altLang="en-US" sz="2800" b="1" dirty="0"/>
          </a:p>
        </p:txBody>
      </p:sp>
      <p:sp>
        <p:nvSpPr>
          <p:cNvPr id="9219" name="Content Placeholder 4"/>
          <p:cNvSpPr>
            <a:spLocks noGrp="1"/>
          </p:cNvSpPr>
          <p:nvPr>
            <p:ph type="subTitle" idx="1"/>
          </p:nvPr>
        </p:nvSpPr>
        <p:spPr>
          <a:xfrm>
            <a:off x="706435" y="1844824"/>
            <a:ext cx="6400800" cy="720080"/>
          </a:xfrm>
        </p:spPr>
        <p:txBody>
          <a:bodyPr>
            <a:noAutofit/>
          </a:bodyPr>
          <a:lstStyle/>
          <a:p>
            <a:pPr marL="0" indent="0" eaLnBrk="1" hangingPunct="1">
              <a:buFont typeface="Arial" pitchFamily="34" charset="0"/>
              <a:buNone/>
            </a:pPr>
            <a:r>
              <a:rPr lang="en-GB" altLang="en-US" sz="2400" b="1" dirty="0"/>
              <a:t>Rob Caudwell</a:t>
            </a:r>
          </a:p>
          <a:p>
            <a:pPr marL="0" indent="0" eaLnBrk="1" hangingPunct="1">
              <a:buFont typeface="Arial" pitchFamily="34" charset="0"/>
              <a:buNone/>
            </a:pPr>
            <a:r>
              <a:rPr lang="en-GB" altLang="en-US" sz="2400" b="1" dirty="0"/>
              <a:t>Chair </a:t>
            </a:r>
          </a:p>
          <a:p>
            <a:pPr marL="0" indent="0" eaLnBrk="1" hangingPunct="1">
              <a:buFont typeface="Arial" pitchFamily="34" charset="0"/>
              <a:buNone/>
            </a:pPr>
            <a:r>
              <a:rPr lang="en-GB" altLang="en-US" sz="2400" b="1" dirty="0"/>
              <a:t>NHS Southport and Formby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1613670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11560" y="1484784"/>
            <a:ext cx="7772400" cy="819523"/>
          </a:xfrm>
        </p:spPr>
        <p:txBody>
          <a:bodyPr>
            <a:normAutofit/>
          </a:bodyPr>
          <a:lstStyle/>
          <a:p>
            <a:pPr eaLnBrk="1" hangingPunct="1"/>
            <a:r>
              <a:rPr lang="en-GB" altLang="en-US" sz="4000" b="1" dirty="0"/>
              <a:t>CCG celebration video </a:t>
            </a:r>
            <a:endParaRPr lang="en-GB" altLang="en-US" sz="2800" b="1" dirty="0"/>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4216129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685770"/>
            <a:ext cx="7772400" cy="749945"/>
          </a:xfrm>
        </p:spPr>
        <p:txBody>
          <a:bodyPr/>
          <a:lstStyle/>
          <a:p>
            <a:pPr algn="ctr"/>
            <a:r>
              <a:rPr lang="en-GB" b="1" dirty="0"/>
              <a:t>Thank you</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
        <p:nvSpPr>
          <p:cNvPr id="2" name="TextBox 1"/>
          <p:cNvSpPr txBox="1"/>
          <p:nvPr/>
        </p:nvSpPr>
        <p:spPr>
          <a:xfrm>
            <a:off x="546477" y="1825383"/>
            <a:ext cx="8136904" cy="2585323"/>
          </a:xfrm>
          <a:prstGeom prst="rect">
            <a:avLst/>
          </a:prstGeom>
          <a:noFill/>
        </p:spPr>
        <p:txBody>
          <a:bodyPr wrap="square" rtlCol="0">
            <a:spAutoFit/>
          </a:bodyPr>
          <a:lstStyle/>
          <a:p>
            <a:pPr algn="ctr"/>
            <a:r>
              <a:rPr lang="en-GB" sz="2400" dirty="0"/>
              <a:t>Our Annual Report and Accounts for 2020-2021 has more about our work. You can find it on our website </a:t>
            </a:r>
            <a:r>
              <a:rPr lang="en-GB" sz="2400" dirty="0">
                <a:hlinkClick r:id="rId2"/>
              </a:rPr>
              <a:t>www.southportandformbyccg.nhs.uk</a:t>
            </a:r>
            <a:endParaRPr lang="en-GB" sz="2400" dirty="0"/>
          </a:p>
          <a:p>
            <a:pPr algn="ctr"/>
            <a:endParaRPr lang="en-GB" sz="2400" dirty="0"/>
          </a:p>
          <a:p>
            <a:pPr algn="ctr"/>
            <a:r>
              <a:rPr lang="en-GB" sz="2400" dirty="0"/>
              <a:t>Any further questions please email </a:t>
            </a:r>
            <a:r>
              <a:rPr lang="en-GB" sz="2400" dirty="0">
                <a:hlinkClick r:id="rId3"/>
              </a:rPr>
              <a:t>communications@sefton.nhs.uk</a:t>
            </a:r>
            <a:r>
              <a:rPr lang="en-GB" sz="2400" dirty="0"/>
              <a:t>  </a:t>
            </a:r>
          </a:p>
          <a:p>
            <a:endParaRPr lang="en-GB" dirty="0"/>
          </a:p>
        </p:txBody>
      </p:sp>
    </p:spTree>
    <p:extLst>
      <p:ext uri="{BB962C8B-B14F-4D97-AF65-F5344CB8AC3E}">
        <p14:creationId xmlns:p14="http://schemas.microsoft.com/office/powerpoint/2010/main" val="11247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107504" y="188640"/>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What we will cover </a:t>
            </a:r>
          </a:p>
        </p:txBody>
      </p:sp>
      <p:sp>
        <p:nvSpPr>
          <p:cNvPr id="29700" name="Subtitle 2"/>
          <p:cNvSpPr txBox="1">
            <a:spLocks/>
          </p:cNvSpPr>
          <p:nvPr/>
        </p:nvSpPr>
        <p:spPr bwMode="auto">
          <a:xfrm>
            <a:off x="535552" y="1047751"/>
            <a:ext cx="77724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US" altLang="en-US" sz="1600" b="1" dirty="0">
                <a:ea typeface="Geneva" pitchFamily="126" charset="-128"/>
                <a:cs typeface="Arial" pitchFamily="34" charset="0"/>
              </a:rPr>
              <a:t>Introduction </a:t>
            </a:r>
          </a:p>
          <a:p>
            <a:pPr eaLnBrk="1" hangingPunct="1">
              <a:lnSpc>
                <a:spcPct val="120000"/>
              </a:lnSpc>
              <a:buNone/>
              <a:defRPr/>
            </a:pPr>
            <a:r>
              <a:rPr lang="en-US" altLang="en-US" sz="1600" dirty="0">
                <a:ea typeface="Geneva" pitchFamily="126" charset="-128"/>
                <a:cs typeface="Arial" pitchFamily="34" charset="0"/>
              </a:rPr>
              <a:t>	Dr Rob Caudwell, chair </a:t>
            </a:r>
          </a:p>
          <a:p>
            <a:pPr marL="342900" indent="-342900" eaLnBrk="1" hangingPunct="1">
              <a:lnSpc>
                <a:spcPct val="120000"/>
              </a:lnSpc>
              <a:defRPr/>
            </a:pPr>
            <a:r>
              <a:rPr lang="en-US" altLang="en-US" sz="1600" b="1" dirty="0">
                <a:ea typeface="Geneva" pitchFamily="126" charset="-128"/>
                <a:cs typeface="Arial" pitchFamily="34" charset="0"/>
              </a:rPr>
              <a:t>Our year and successes </a:t>
            </a:r>
            <a:r>
              <a:rPr lang="en-US" altLang="en-US" sz="1600" dirty="0">
                <a:ea typeface="Geneva" pitchFamily="126" charset="-128"/>
                <a:cs typeface="Arial" pitchFamily="34" charset="0"/>
              </a:rPr>
              <a:t>	</a:t>
            </a:r>
          </a:p>
          <a:p>
            <a:pPr eaLnBrk="1" hangingPunct="1">
              <a:lnSpc>
                <a:spcPct val="120000"/>
              </a:lnSpc>
              <a:buNone/>
              <a:defRPr/>
            </a:pPr>
            <a:r>
              <a:rPr lang="en-US" altLang="en-US" sz="1600" dirty="0">
                <a:ea typeface="Geneva" pitchFamily="126" charset="-128"/>
                <a:cs typeface="Arial" pitchFamily="34" charset="0"/>
              </a:rPr>
              <a:t>	Fiona Taylor, chief officer</a:t>
            </a:r>
          </a:p>
          <a:p>
            <a:pPr marL="342900" indent="-342900" eaLnBrk="1" hangingPunct="1">
              <a:lnSpc>
                <a:spcPct val="120000"/>
              </a:lnSpc>
              <a:defRPr/>
            </a:pPr>
            <a:r>
              <a:rPr lang="en-US" altLang="en-US" sz="1600" b="1" dirty="0">
                <a:ea typeface="Geneva" pitchFamily="126" charset="-128"/>
                <a:cs typeface="Arial" pitchFamily="34" charset="0"/>
              </a:rPr>
              <a:t>Our performance 2020-2021</a:t>
            </a:r>
          </a:p>
          <a:p>
            <a:pPr eaLnBrk="1" hangingPunct="1">
              <a:lnSpc>
                <a:spcPct val="120000"/>
              </a:lnSpc>
              <a:buNone/>
              <a:defRPr/>
            </a:pPr>
            <a:r>
              <a:rPr lang="en-US" altLang="en-US" sz="1600" dirty="0">
                <a:ea typeface="Geneva" pitchFamily="126" charset="-128"/>
                <a:cs typeface="Arial" pitchFamily="34" charset="0"/>
              </a:rPr>
              <a:t>	Martin McDowell, chief finance officer</a:t>
            </a:r>
          </a:p>
          <a:p>
            <a:pPr marL="342900" indent="-342900" eaLnBrk="1" hangingPunct="1">
              <a:lnSpc>
                <a:spcPct val="120000"/>
              </a:lnSpc>
              <a:defRPr/>
            </a:pPr>
            <a:r>
              <a:rPr lang="en-US" altLang="en-US" sz="1600" b="1" dirty="0">
                <a:ea typeface="Geneva" pitchFamily="126" charset="-128"/>
                <a:cs typeface="Arial" pitchFamily="34" charset="0"/>
              </a:rPr>
              <a:t>Where we are now and where we are going</a:t>
            </a:r>
          </a:p>
          <a:p>
            <a:pPr eaLnBrk="1" hangingPunct="1">
              <a:lnSpc>
                <a:spcPct val="120000"/>
              </a:lnSpc>
              <a:buNone/>
              <a:defRPr/>
            </a:pPr>
            <a:r>
              <a:rPr lang="en-US" altLang="en-US" sz="1600" dirty="0">
                <a:ea typeface="Geneva" pitchFamily="126" charset="-128"/>
                <a:cs typeface="Arial" pitchFamily="34" charset="0"/>
              </a:rPr>
              <a:t>	Fiona Taylor, chief officer</a:t>
            </a:r>
          </a:p>
          <a:p>
            <a:pPr marL="342900" indent="-342900" eaLnBrk="1" hangingPunct="1">
              <a:lnSpc>
                <a:spcPct val="120000"/>
              </a:lnSpc>
              <a:defRPr/>
            </a:pPr>
            <a:r>
              <a:rPr lang="en-US" altLang="en-US" sz="1600" b="1" dirty="0">
                <a:ea typeface="Geneva" pitchFamily="126" charset="-128"/>
                <a:cs typeface="Arial" pitchFamily="34" charset="0"/>
              </a:rPr>
              <a:t>The future of health and care in Sefton </a:t>
            </a:r>
          </a:p>
          <a:p>
            <a:pPr eaLnBrk="1" hangingPunct="1">
              <a:lnSpc>
                <a:spcPct val="120000"/>
              </a:lnSpc>
              <a:buNone/>
              <a:defRPr/>
            </a:pPr>
            <a:r>
              <a:rPr lang="en-US" altLang="en-US" sz="1600" dirty="0">
                <a:ea typeface="Geneva" pitchFamily="126" charset="-128"/>
                <a:cs typeface="Arial" pitchFamily="34" charset="0"/>
              </a:rPr>
              <a:t>	Eleanor Moulton, Sefton Council </a:t>
            </a:r>
          </a:p>
          <a:p>
            <a:pPr marL="342900" indent="-342900" eaLnBrk="1" hangingPunct="1">
              <a:lnSpc>
                <a:spcPct val="120000"/>
              </a:lnSpc>
              <a:defRPr/>
            </a:pPr>
            <a:r>
              <a:rPr lang="en-US" altLang="en-US" sz="1600" b="1" dirty="0">
                <a:ea typeface="Geneva" pitchFamily="126" charset="-128"/>
                <a:cs typeface="Arial" pitchFamily="34" charset="0"/>
              </a:rPr>
              <a:t>Interactive session on general practice </a:t>
            </a:r>
          </a:p>
          <a:p>
            <a:pPr eaLnBrk="1" hangingPunct="1">
              <a:lnSpc>
                <a:spcPct val="120000"/>
              </a:lnSpc>
              <a:buNone/>
              <a:defRPr/>
            </a:pPr>
            <a:r>
              <a:rPr lang="en-US" altLang="en-US" sz="1600" b="1" dirty="0">
                <a:ea typeface="Geneva" pitchFamily="126" charset="-128"/>
                <a:cs typeface="Arial" pitchFamily="34" charset="0"/>
              </a:rPr>
              <a:t>	</a:t>
            </a:r>
            <a:r>
              <a:rPr lang="en-US" altLang="en-US" sz="1600" dirty="0">
                <a:ea typeface="Geneva" pitchFamily="126" charset="-128"/>
                <a:cs typeface="Arial" pitchFamily="34" charset="0"/>
              </a:rPr>
              <a:t>Jan Leonard, director of place </a:t>
            </a:r>
          </a:p>
        </p:txBody>
      </p:sp>
    </p:spTree>
    <p:extLst>
      <p:ext uri="{BB962C8B-B14F-4D97-AF65-F5344CB8AC3E}">
        <p14:creationId xmlns:p14="http://schemas.microsoft.com/office/powerpoint/2010/main" val="2000536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E7012E-8182-48AE-94C9-5A1FBD7F4392}"/>
              </a:ext>
            </a:extLst>
          </p:cNvPr>
          <p:cNvSpPr>
            <a:spLocks noGrp="1"/>
          </p:cNvSpPr>
          <p:nvPr>
            <p:ph idx="1"/>
          </p:nvPr>
        </p:nvSpPr>
        <p:spPr>
          <a:xfrm>
            <a:off x="457200" y="2442592"/>
            <a:ext cx="8229600" cy="1972815"/>
          </a:xfrm>
        </p:spPr>
        <p:txBody>
          <a:bodyPr>
            <a:normAutofit/>
          </a:bodyPr>
          <a:lstStyle/>
          <a:p>
            <a:pPr marL="0" indent="0" algn="ctr">
              <a:buNone/>
            </a:pPr>
            <a:r>
              <a:rPr lang="en-GB" sz="3600" b="1" dirty="0"/>
              <a:t>Poll question</a:t>
            </a:r>
          </a:p>
        </p:txBody>
      </p:sp>
    </p:spTree>
    <p:extLst>
      <p:ext uri="{BB962C8B-B14F-4D97-AF65-F5344CB8AC3E}">
        <p14:creationId xmlns:p14="http://schemas.microsoft.com/office/powerpoint/2010/main" val="2758757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ctrTitle"/>
          </p:nvPr>
        </p:nvSpPr>
        <p:spPr>
          <a:xfrm>
            <a:off x="652359" y="1124744"/>
            <a:ext cx="7772400" cy="819523"/>
          </a:xfrm>
        </p:spPr>
        <p:txBody>
          <a:bodyPr>
            <a:normAutofit fontScale="90000"/>
          </a:bodyPr>
          <a:lstStyle/>
          <a:p>
            <a:pPr eaLnBrk="1" hangingPunct="1"/>
            <a:r>
              <a:rPr lang="en-GB" altLang="en-US" sz="4000" b="1" dirty="0"/>
              <a:t>Our year and successes</a:t>
            </a:r>
            <a:br>
              <a:rPr lang="en-GB" altLang="en-US" b="1" dirty="0"/>
            </a:br>
            <a:endParaRPr lang="en-GB" altLang="en-US" sz="2800" b="1" dirty="0"/>
          </a:p>
        </p:txBody>
      </p:sp>
      <p:sp>
        <p:nvSpPr>
          <p:cNvPr id="9219" name="Content Placeholder 4"/>
          <p:cNvSpPr>
            <a:spLocks noGrp="1"/>
          </p:cNvSpPr>
          <p:nvPr>
            <p:ph type="subTitle" idx="1"/>
          </p:nvPr>
        </p:nvSpPr>
        <p:spPr>
          <a:xfrm>
            <a:off x="713062" y="1944267"/>
            <a:ext cx="6400800" cy="720080"/>
          </a:xfrm>
        </p:spPr>
        <p:txBody>
          <a:bodyPr>
            <a:noAutofit/>
          </a:bodyPr>
          <a:lstStyle/>
          <a:p>
            <a:pPr marL="0" indent="0" eaLnBrk="1" hangingPunct="1">
              <a:buFont typeface="Arial" pitchFamily="34" charset="0"/>
              <a:buNone/>
            </a:pPr>
            <a:r>
              <a:rPr lang="en-GB" altLang="en-US" sz="2400" b="1" dirty="0"/>
              <a:t>Fiona Taylor</a:t>
            </a:r>
          </a:p>
          <a:p>
            <a:pPr marL="0" indent="0" eaLnBrk="1" hangingPunct="1">
              <a:buFont typeface="Arial" pitchFamily="34" charset="0"/>
              <a:buNone/>
            </a:pPr>
            <a:r>
              <a:rPr lang="en-GB" altLang="en-US" sz="2400" b="1" dirty="0"/>
              <a:t>Chief officer </a:t>
            </a:r>
          </a:p>
          <a:p>
            <a:pPr marL="0" indent="0" eaLnBrk="1" hangingPunct="1">
              <a:buFont typeface="Arial" pitchFamily="34" charset="0"/>
              <a:buNone/>
            </a:pPr>
            <a:r>
              <a:rPr lang="en-GB" altLang="en-US" sz="2400" b="1" dirty="0"/>
              <a:t>NHS Southport and Formby CCG</a:t>
            </a:r>
          </a:p>
        </p:txBody>
      </p:sp>
      <p:sp>
        <p:nvSpPr>
          <p:cNvPr id="6" name="TextBox 5"/>
          <p:cNvSpPr txBox="1"/>
          <p:nvPr/>
        </p:nvSpPr>
        <p:spPr>
          <a:xfrm>
            <a:off x="3635896" y="6309320"/>
            <a:ext cx="345638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6D6E71"/>
                </a:solidFill>
                <a:effectLst/>
                <a:uLnTx/>
                <a:uFillTx/>
                <a:latin typeface="Arial"/>
                <a:ea typeface="+mn-ea"/>
                <a:cs typeface="+mn-cs"/>
              </a:rPr>
              <a:t>Follow us @NHSSFCCG</a:t>
            </a:r>
          </a:p>
        </p:txBody>
      </p:sp>
    </p:spTree>
    <p:extLst>
      <p:ext uri="{BB962C8B-B14F-4D97-AF65-F5344CB8AC3E}">
        <p14:creationId xmlns:p14="http://schemas.microsoft.com/office/powerpoint/2010/main" val="393006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14706"/>
            <a:ext cx="9144000" cy="574329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7AC2"/>
              </a:solidFill>
              <a:effectLst/>
              <a:uLnTx/>
              <a:uFillTx/>
              <a:latin typeface="Arial"/>
              <a:ea typeface="+mn-ea"/>
              <a:cs typeface="+mn-cs"/>
            </a:endParaRPr>
          </a:p>
        </p:txBody>
      </p:sp>
      <p:sp>
        <p:nvSpPr>
          <p:cNvPr id="5" name="Title 1"/>
          <p:cNvSpPr txBox="1">
            <a:spLocks/>
          </p:cNvSpPr>
          <p:nvPr/>
        </p:nvSpPr>
        <p:spPr>
          <a:xfrm>
            <a:off x="166539" y="476672"/>
            <a:ext cx="8229600" cy="5270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GB" sz="3600" b="1" dirty="0"/>
              <a:t>Some of our achievements </a:t>
            </a:r>
            <a:endParaRPr kumimoji="0" lang="en-GB" sz="3600" b="1" i="0" u="none" strike="noStrike" kern="1200" cap="none" spc="0" normalizeH="0" baseline="0" noProof="0" dirty="0">
              <a:ln>
                <a:noFill/>
              </a:ln>
              <a:solidFill>
                <a:prstClr val="black"/>
              </a:solidFill>
              <a:effectLst/>
              <a:uLnTx/>
              <a:uFillTx/>
              <a:latin typeface="Arial"/>
              <a:ea typeface="+mj-ea"/>
              <a:cs typeface="+mj-cs"/>
            </a:endParaRPr>
          </a:p>
        </p:txBody>
      </p:sp>
      <p:pic>
        <p:nvPicPr>
          <p:cNvPr id="6" name="Content Placeholder 3" descr="Text&#10;&#10;Description automatically generated">
            <a:extLst>
              <a:ext uri="{FF2B5EF4-FFF2-40B4-BE49-F238E27FC236}">
                <a16:creationId xmlns:a16="http://schemas.microsoft.com/office/drawing/2014/main" id="{0C5BFC9B-F6F9-4D35-871C-31F86E42601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24128" y="4887982"/>
            <a:ext cx="3211015" cy="1809644"/>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indoor&#10;&#10;Description automatically generated">
            <a:extLst>
              <a:ext uri="{FF2B5EF4-FFF2-40B4-BE49-F238E27FC236}">
                <a16:creationId xmlns:a16="http://schemas.microsoft.com/office/drawing/2014/main" id="{CA20FBBE-52CF-4A5C-9342-97B4810679D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5441"/>
          <a:stretch/>
        </p:blipFill>
        <p:spPr>
          <a:xfrm rot="5400000">
            <a:off x="6386310" y="2269706"/>
            <a:ext cx="3330332" cy="1908326"/>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text, sign, screenshot&#10;&#10;Description automatically generated">
            <a:extLst>
              <a:ext uri="{FF2B5EF4-FFF2-40B4-BE49-F238E27FC236}">
                <a16:creationId xmlns:a16="http://schemas.microsoft.com/office/drawing/2014/main" id="{4C852FAE-E565-4E71-B096-D578528C0F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3167" y="3855205"/>
            <a:ext cx="2016224" cy="2866482"/>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text&#10;&#10;Description automatically generated">
            <a:extLst>
              <a:ext uri="{FF2B5EF4-FFF2-40B4-BE49-F238E27FC236}">
                <a16:creationId xmlns:a16="http://schemas.microsoft.com/office/drawing/2014/main" id="{8E9EDE19-5DD8-475E-949C-344F7C73B7A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2558" y="4032670"/>
            <a:ext cx="3036505" cy="1710624"/>
          </a:xfrm>
          <a:prstGeom prst="rect">
            <a:avLst/>
          </a:prstGeom>
        </p:spPr>
      </p:pic>
      <p:sp>
        <p:nvSpPr>
          <p:cNvPr id="3" name="TextBox 2">
            <a:extLst>
              <a:ext uri="{FF2B5EF4-FFF2-40B4-BE49-F238E27FC236}">
                <a16:creationId xmlns:a16="http://schemas.microsoft.com/office/drawing/2014/main" id="{B1DE9444-C40C-4024-9AAC-4F46531B6D7F}"/>
              </a:ext>
            </a:extLst>
          </p:cNvPr>
          <p:cNvSpPr txBox="1"/>
          <p:nvPr/>
        </p:nvSpPr>
        <p:spPr>
          <a:xfrm>
            <a:off x="611560" y="1287476"/>
            <a:ext cx="6560443" cy="2696123"/>
          </a:xfrm>
          <a:prstGeom prst="rect">
            <a:avLst/>
          </a:prstGeom>
          <a:noFill/>
        </p:spPr>
        <p:txBody>
          <a:bodyPr wrap="square" rtlCol="0">
            <a:spAutoFit/>
          </a:bodyPr>
          <a:lstStyle/>
          <a:p>
            <a:pPr marL="342900" indent="-342900" eaLnBrk="1" hangingPunct="1">
              <a:lnSpc>
                <a:spcPct val="120000"/>
              </a:lnSpc>
              <a:defRPr/>
            </a:pPr>
            <a:r>
              <a:rPr lang="en-US" altLang="en-US" sz="1800" b="1" dirty="0">
                <a:highlight>
                  <a:srgbClr val="FFFFFF"/>
                </a:highlight>
                <a:ea typeface="Geneva" pitchFamily="126" charset="-128"/>
                <a:cs typeface="Arial" pitchFamily="34" charset="0"/>
              </a:rPr>
              <a:t>COVID-19 </a:t>
            </a:r>
          </a:p>
          <a:p>
            <a:pPr marL="342900" indent="-342900" eaLnBrk="1" hangingPunct="1">
              <a:lnSpc>
                <a:spcPct val="120000"/>
              </a:lnSpc>
              <a:buFont typeface="Arial" panose="020B0604020202020204" pitchFamily="34" charset="0"/>
              <a:buChar char="•"/>
              <a:defRPr/>
            </a:pPr>
            <a:r>
              <a:rPr lang="en-US" altLang="en-US" sz="1800" dirty="0" err="1">
                <a:highlight>
                  <a:srgbClr val="FFFFFF"/>
                </a:highlight>
                <a:ea typeface="Geneva" pitchFamily="126" charset="-128"/>
                <a:cs typeface="Arial" pitchFamily="34" charset="0"/>
              </a:rPr>
              <a:t>Organising</a:t>
            </a:r>
            <a:r>
              <a:rPr lang="en-US" altLang="en-US" sz="1800" dirty="0">
                <a:highlight>
                  <a:srgbClr val="FFFFFF"/>
                </a:highlight>
                <a:ea typeface="Geneva" pitchFamily="126" charset="-128"/>
                <a:cs typeface="Arial" pitchFamily="34" charset="0"/>
              </a:rPr>
              <a:t> our COVID-19 response </a:t>
            </a:r>
            <a:r>
              <a:rPr lang="en-US" altLang="en-US" dirty="0">
                <a:highlight>
                  <a:srgbClr val="FFFFFF"/>
                </a:highlight>
                <a:ea typeface="Geneva" pitchFamily="126" charset="-128"/>
                <a:cs typeface="Arial" pitchFamily="34" charset="0"/>
              </a:rPr>
              <a:t>and working </a:t>
            </a:r>
            <a:r>
              <a:rPr lang="en-US" altLang="en-US" sz="1800" dirty="0">
                <a:highlight>
                  <a:srgbClr val="FFFFFF"/>
                </a:highlight>
                <a:ea typeface="Geneva" pitchFamily="126" charset="-128"/>
                <a:cs typeface="Arial" pitchFamily="34" charset="0"/>
              </a:rPr>
              <a:t>with partners to keep our vulnerable patients safe </a:t>
            </a:r>
          </a:p>
          <a:p>
            <a:pPr marL="342900" indent="-342900" eaLnBrk="1" hangingPunct="1">
              <a:lnSpc>
                <a:spcPct val="120000"/>
              </a:lnSpc>
              <a:buFont typeface="Arial" panose="020B0604020202020204" pitchFamily="34" charset="0"/>
              <a:buChar char="•"/>
              <a:defRPr/>
            </a:pPr>
            <a:r>
              <a:rPr lang="en-US" altLang="en-US" sz="1800" dirty="0">
                <a:highlight>
                  <a:srgbClr val="FFFFFF"/>
                </a:highlight>
                <a:ea typeface="Geneva" pitchFamily="126" charset="-128"/>
                <a:cs typeface="Arial" pitchFamily="34" charset="0"/>
              </a:rPr>
              <a:t>The volunteer </a:t>
            </a:r>
            <a:r>
              <a:rPr lang="en-US" altLang="en-US" sz="1800" dirty="0" err="1">
                <a:highlight>
                  <a:srgbClr val="FFFFFF"/>
                </a:highlight>
                <a:ea typeface="Geneva" pitchFamily="126" charset="-128"/>
                <a:cs typeface="Arial" pitchFamily="34" charset="0"/>
              </a:rPr>
              <a:t>programme</a:t>
            </a:r>
            <a:r>
              <a:rPr lang="en-US" altLang="en-US" sz="1800" dirty="0">
                <a:highlight>
                  <a:srgbClr val="FFFFFF"/>
                </a:highlight>
                <a:ea typeface="Geneva" pitchFamily="126" charset="-128"/>
                <a:cs typeface="Arial" pitchFamily="34" charset="0"/>
              </a:rPr>
              <a:t> working with Voluntary, Community and Faith sector and Primary Care Networks </a:t>
            </a:r>
          </a:p>
          <a:p>
            <a:pPr marL="342900" indent="-342900">
              <a:lnSpc>
                <a:spcPct val="120000"/>
              </a:lnSpc>
              <a:buFont typeface="Arial" panose="020B0604020202020204" pitchFamily="34" charset="0"/>
              <a:buChar char="•"/>
              <a:defRPr/>
            </a:pPr>
            <a:r>
              <a:rPr lang="en-US" altLang="en-US" sz="1800" dirty="0">
                <a:ea typeface="Geneva" pitchFamily="126" charset="-128"/>
                <a:cs typeface="Arial" pitchFamily="34" charset="0"/>
              </a:rPr>
              <a:t>The vaccination </a:t>
            </a:r>
            <a:r>
              <a:rPr lang="en-US" altLang="en-US" sz="1800" dirty="0" err="1">
                <a:ea typeface="Geneva" pitchFamily="126" charset="-128"/>
                <a:cs typeface="Arial" pitchFamily="34" charset="0"/>
              </a:rPr>
              <a:t>programme</a:t>
            </a:r>
            <a:r>
              <a:rPr lang="en-US" altLang="en-US" dirty="0">
                <a:ea typeface="Geneva" pitchFamily="126" charset="-128"/>
                <a:cs typeface="Arial" pitchFamily="34" charset="0"/>
              </a:rPr>
              <a:t> –</a:t>
            </a:r>
            <a:r>
              <a:rPr lang="en-GB" altLang="en-US" dirty="0">
                <a:ea typeface="Geneva" pitchFamily="126" charset="-128"/>
                <a:cs typeface="Arial" pitchFamily="34" charset="0"/>
              </a:rPr>
              <a:t>86,757</a:t>
            </a:r>
            <a:r>
              <a:rPr lang="en-GB" b="0" i="0" dirty="0">
                <a:effectLst/>
              </a:rPr>
              <a:t> first doses and </a:t>
            </a:r>
            <a:r>
              <a:rPr lang="en-GB" dirty="0"/>
              <a:t>80,302</a:t>
            </a:r>
            <a:r>
              <a:rPr lang="en-GB" b="0" i="0" dirty="0">
                <a:effectLst/>
              </a:rPr>
              <a:t> second doses (out of </a:t>
            </a:r>
            <a:r>
              <a:rPr lang="en-GB" dirty="0"/>
              <a:t>125,538 residents)</a:t>
            </a:r>
            <a:endParaRPr lang="en-US" altLang="en-US" sz="1800" dirty="0">
              <a:ea typeface="Geneva" pitchFamily="126" charset="-128"/>
              <a:cs typeface="Arial" pitchFamily="34" charset="0"/>
            </a:endParaRPr>
          </a:p>
          <a:p>
            <a:endParaRPr lang="en-GB" dirty="0"/>
          </a:p>
        </p:txBody>
      </p:sp>
    </p:spTree>
    <p:extLst>
      <p:ext uri="{BB962C8B-B14F-4D97-AF65-F5344CB8AC3E}">
        <p14:creationId xmlns:p14="http://schemas.microsoft.com/office/powerpoint/2010/main" val="1394557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811214" y="1047751"/>
            <a:ext cx="7004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eaLnBrk="1" hangingPunct="1">
              <a:spcBef>
                <a:spcPct val="0"/>
              </a:spcBef>
              <a:buClrTx/>
              <a:buFontTx/>
              <a:buNone/>
            </a:pPr>
            <a:endParaRPr lang="en-GB" altLang="en-US" sz="1800">
              <a:latin typeface="Calibri" pitchFamily="34" charset="0"/>
            </a:endParaRPr>
          </a:p>
        </p:txBody>
      </p:sp>
      <p:sp>
        <p:nvSpPr>
          <p:cNvPr id="29699" name="Title 1"/>
          <p:cNvSpPr txBox="1">
            <a:spLocks/>
          </p:cNvSpPr>
          <p:nvPr/>
        </p:nvSpPr>
        <p:spPr bwMode="auto">
          <a:xfrm>
            <a:off x="251520" y="429776"/>
            <a:ext cx="7772400"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a:spcBef>
                <a:spcPct val="0"/>
              </a:spcBef>
              <a:buClrTx/>
              <a:buFontTx/>
              <a:buNone/>
            </a:pPr>
            <a:r>
              <a:rPr lang="en-US" altLang="en-US" sz="3600" b="1" dirty="0">
                <a:cs typeface="Arial" pitchFamily="34" charset="0"/>
              </a:rPr>
              <a:t>Some of our achievements</a:t>
            </a:r>
          </a:p>
        </p:txBody>
      </p:sp>
      <p:pic>
        <p:nvPicPr>
          <p:cNvPr id="5" name="Picture 2">
            <a:extLst>
              <a:ext uri="{FF2B5EF4-FFF2-40B4-BE49-F238E27FC236}">
                <a16:creationId xmlns:a16="http://schemas.microsoft.com/office/drawing/2014/main" id="{CB636101-C194-4B1A-AA51-23D007C13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990632"/>
            <a:ext cx="1829711" cy="610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a:extLst>
              <a:ext uri="{FF2B5EF4-FFF2-40B4-BE49-F238E27FC236}">
                <a16:creationId xmlns:a16="http://schemas.microsoft.com/office/drawing/2014/main" id="{3D026D95-755D-4AF6-925D-319E837D03BD}"/>
              </a:ext>
            </a:extLst>
          </p:cNvPr>
          <p:cNvGrpSpPr/>
          <p:nvPr/>
        </p:nvGrpSpPr>
        <p:grpSpPr>
          <a:xfrm>
            <a:off x="548272" y="1628800"/>
            <a:ext cx="7772400" cy="3960440"/>
            <a:chOff x="215033" y="1695872"/>
            <a:chExt cx="7772400" cy="3960440"/>
          </a:xfrm>
        </p:grpSpPr>
        <p:sp>
          <p:nvSpPr>
            <p:cNvPr id="29700" name="Subtitle 2"/>
            <p:cNvSpPr txBox="1">
              <a:spLocks/>
            </p:cNvSpPr>
            <p:nvPr/>
          </p:nvSpPr>
          <p:spPr bwMode="auto">
            <a:xfrm>
              <a:off x="215033" y="1695872"/>
              <a:ext cx="7772400" cy="396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tx2"/>
                </a:buClr>
                <a:buFont typeface="Arial" pitchFamily="34" charset="0"/>
                <a:buChar char="•"/>
                <a:defRPr sz="2800">
                  <a:solidFill>
                    <a:schemeClr val="tx1"/>
                  </a:solidFill>
                  <a:latin typeface="Arial" pitchFamily="34" charset="0"/>
                </a:defRPr>
              </a:lvl1pPr>
              <a:lvl2pPr marL="742950" indent="-285750" eaLnBrk="0" hangingPunct="0">
                <a:spcBef>
                  <a:spcPct val="20000"/>
                </a:spcBef>
                <a:buFont typeface="Arial" pitchFamily="34" charset="0"/>
                <a:buChar char="–"/>
                <a:defRPr sz="2000">
                  <a:solidFill>
                    <a:schemeClr val="tx2"/>
                  </a:solidFill>
                  <a:latin typeface="Arial" pitchFamily="34" charset="0"/>
                </a:defRPr>
              </a:lvl2pPr>
              <a:lvl3pPr marL="1143000" indent="-228600" eaLnBrk="0" hangingPunct="0">
                <a:spcBef>
                  <a:spcPct val="20000"/>
                </a:spcBef>
                <a:buFont typeface="Arial" pitchFamily="34" charset="0"/>
                <a:buChar char="•"/>
                <a:defRPr i="1">
                  <a:solidFill>
                    <a:schemeClr val="tx2"/>
                  </a:solidFill>
                  <a:latin typeface="Arial" pitchFamily="34" charset="0"/>
                </a:defRPr>
              </a:lvl3pPr>
              <a:lvl4pPr marL="1600200" indent="-228600" eaLnBrk="0" hangingPunct="0">
                <a:spcBef>
                  <a:spcPct val="20000"/>
                </a:spcBef>
                <a:buFont typeface="Arial" pitchFamily="34" charset="0"/>
                <a:buChar char="–"/>
                <a:defRPr sz="1600" i="1">
                  <a:solidFill>
                    <a:schemeClr val="tx2"/>
                  </a:solidFill>
                  <a:latin typeface="Arial" pitchFamily="34" charset="0"/>
                </a:defRPr>
              </a:lvl4pPr>
              <a:lvl5pPr marL="2057400" indent="-228600" eaLnBrk="0" hangingPunct="0">
                <a:spcBef>
                  <a:spcPct val="20000"/>
                </a:spcBef>
                <a:buFont typeface="Arial" pitchFamily="34" charset="0"/>
                <a:buChar char="»"/>
                <a:defRPr sz="1600" i="1">
                  <a:solidFill>
                    <a:schemeClr val="tx2"/>
                  </a:solidFill>
                  <a:latin typeface="Arial" pitchFamily="34" charset="0"/>
                </a:defRPr>
              </a:lvl5pPr>
              <a:lvl6pPr marL="25146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6pPr>
              <a:lvl7pPr marL="29718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7pPr>
              <a:lvl8pPr marL="34290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8pPr>
              <a:lvl9pPr marL="3886200" indent="-228600" defTabSz="457200" eaLnBrk="0" fontAlgn="base" hangingPunct="0">
                <a:spcBef>
                  <a:spcPct val="20000"/>
                </a:spcBef>
                <a:spcAft>
                  <a:spcPct val="0"/>
                </a:spcAft>
                <a:buFont typeface="Arial" pitchFamily="34" charset="0"/>
                <a:buChar char="»"/>
                <a:defRPr sz="1600" i="1">
                  <a:solidFill>
                    <a:schemeClr val="tx2"/>
                  </a:solidFill>
                  <a:latin typeface="Arial" pitchFamily="34" charset="0"/>
                </a:defRPr>
              </a:lvl9pPr>
            </a:lstStyle>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Sefton2gether  </a:t>
              </a:r>
              <a:r>
                <a:rPr lang="en-US" altLang="en-US" sz="2000" dirty="0">
                  <a:highlight>
                    <a:srgbClr val="FFFFFF"/>
                  </a:highlight>
                  <a:ea typeface="Geneva" pitchFamily="126" charset="-128"/>
                  <a:cs typeface="Arial" pitchFamily="34" charset="0"/>
                </a:rPr>
                <a:t>– building on our system wide 5 year plan with partners including Sefton Council</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Awards </a:t>
              </a:r>
              <a:r>
                <a:rPr lang="en-US" altLang="en-US" sz="2000" dirty="0">
                  <a:highlight>
                    <a:srgbClr val="FFFFFF"/>
                  </a:highlight>
                  <a:ea typeface="Geneva" pitchFamily="126" charset="-128"/>
                  <a:cs typeface="Arial" pitchFamily="34" charset="0"/>
                </a:rPr>
                <a:t>– Susanne Lynch MBE and shortlisted in Parliamentary awards </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Annual rating </a:t>
              </a:r>
              <a:r>
                <a:rPr lang="en-US" altLang="en-US" sz="2000" dirty="0">
                  <a:highlight>
                    <a:srgbClr val="FFFFFF"/>
                  </a:highlight>
                  <a:ea typeface="Geneva" pitchFamily="126" charset="-128"/>
                  <a:cs typeface="Arial" pitchFamily="34" charset="0"/>
                </a:rPr>
                <a:t>– annual rating retained </a:t>
              </a:r>
              <a:br>
                <a:rPr lang="en-US" altLang="en-US" sz="2000" dirty="0">
                  <a:highlight>
                    <a:srgbClr val="FFFFFF"/>
                  </a:highlight>
                  <a:ea typeface="Geneva" pitchFamily="126" charset="-128"/>
                  <a:cs typeface="Arial" pitchFamily="34" charset="0"/>
                </a:rPr>
              </a:br>
              <a:r>
                <a:rPr lang="en-US" altLang="en-US" sz="2000" dirty="0">
                  <a:highlight>
                    <a:srgbClr val="FFFFFF"/>
                  </a:highlight>
                  <a:ea typeface="Geneva" pitchFamily="126" charset="-128"/>
                  <a:cs typeface="Arial" pitchFamily="34" charset="0"/>
                </a:rPr>
                <a:t>/ highest level for public engagement  </a:t>
              </a:r>
            </a:p>
            <a:p>
              <a:pPr marL="342900" indent="-342900" eaLnBrk="1" hangingPunct="1">
                <a:lnSpc>
                  <a:spcPct val="120000"/>
                </a:lnSpc>
                <a:defRPr/>
              </a:pPr>
              <a:r>
                <a:rPr lang="en-US" altLang="en-US" sz="2000" b="1" dirty="0">
                  <a:highlight>
                    <a:srgbClr val="FFFFFF"/>
                  </a:highlight>
                  <a:ea typeface="Geneva" pitchFamily="126" charset="-128"/>
                  <a:cs typeface="Arial" pitchFamily="34" charset="0"/>
                </a:rPr>
                <a:t>Care home forum </a:t>
              </a:r>
              <a:r>
                <a:rPr lang="en-US" altLang="en-US" sz="2000" dirty="0">
                  <a:highlight>
                    <a:srgbClr val="FFFFFF"/>
                  </a:highlight>
                  <a:ea typeface="Geneva" pitchFamily="126" charset="-128"/>
                  <a:cs typeface="Arial" pitchFamily="34" charset="0"/>
                </a:rPr>
                <a:t>– working with Sefton Council to build a successful enhanced care service for care home residents </a:t>
              </a:r>
            </a:p>
            <a:p>
              <a:pPr eaLnBrk="1" hangingPunct="1">
                <a:lnSpc>
                  <a:spcPct val="120000"/>
                </a:lnSpc>
                <a:buNone/>
                <a:defRPr/>
              </a:pPr>
              <a:endParaRPr lang="en-US" altLang="en-US" sz="2000" dirty="0">
                <a:highlight>
                  <a:srgbClr val="FFFF00"/>
                </a:highlight>
                <a:ea typeface="Geneva" pitchFamily="126" charset="-128"/>
                <a:cs typeface="Arial" pitchFamily="34" charset="0"/>
              </a:endParaRPr>
            </a:p>
          </p:txBody>
        </p:sp>
        <p:pic>
          <p:nvPicPr>
            <p:cNvPr id="1026" name="Picture 2">
              <a:extLst>
                <a:ext uri="{FF2B5EF4-FFF2-40B4-BE49-F238E27FC236}">
                  <a16:creationId xmlns:a16="http://schemas.microsoft.com/office/drawing/2014/main" id="{9DF4999E-2A98-4F9C-AA6E-C7B26F664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180" y="2922721"/>
              <a:ext cx="1222850" cy="11467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9466565"/>
      </p:ext>
    </p:extLst>
  </p:cSld>
  <p:clrMapOvr>
    <a:masterClrMapping/>
  </p:clrMapOvr>
</p:sld>
</file>

<file path=ppt/theme/theme1.xml><?xml version="1.0" encoding="utf-8"?>
<a:theme xmlns:a="http://schemas.openxmlformats.org/drawingml/2006/main" name="SFCCG Presentation Theme">
  <a:themeElements>
    <a:clrScheme name="Southport and Formby CCG">
      <a:dk1>
        <a:sysClr val="windowText" lastClr="000000"/>
      </a:dk1>
      <a:lt1>
        <a:srgbClr val="53B2E4"/>
      </a:lt1>
      <a:dk2>
        <a:srgbClr val="007AC2"/>
      </a:dk2>
      <a:lt2>
        <a:srgbClr val="88CDAC"/>
      </a:lt2>
      <a:accent1>
        <a:srgbClr val="F79143"/>
      </a:accent1>
      <a:accent2>
        <a:srgbClr val="88CDAC"/>
      </a:accent2>
      <a:accent3>
        <a:srgbClr val="F05648"/>
      </a:accent3>
      <a:accent4>
        <a:srgbClr val="C81E4C"/>
      </a:accent4>
      <a:accent5>
        <a:srgbClr val="5E2A6B"/>
      </a:accent5>
      <a:accent6>
        <a:srgbClr val="6D6E71"/>
      </a:accent6>
      <a:hlink>
        <a:srgbClr val="0000FF"/>
      </a:hlink>
      <a:folHlink>
        <a:srgbClr val="800080"/>
      </a:folHlink>
    </a:clrScheme>
    <a:fontScheme name="Joint CC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FCCG presentation theme 2019" id="{CAF25508-93B2-477D-869C-42BED58DDA7D}" vid="{1B8DC99C-CED9-410A-B33C-84265B71EC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63205D4809254AA94F339D24F03085" ma:contentTypeVersion="13" ma:contentTypeDescription="Create a new document." ma:contentTypeScope="" ma:versionID="6e7cd1bc9acf506622d56b3483744e3b">
  <xsd:schema xmlns:xsd="http://www.w3.org/2001/XMLSchema" xmlns:xs="http://www.w3.org/2001/XMLSchema" xmlns:p="http://schemas.microsoft.com/office/2006/metadata/properties" xmlns:ns3="8d3de63f-a1e3-40c9-b1c4-4432ef212144" xmlns:ns4="e8a9eed8-6359-4608-99f9-718c2b772028" targetNamespace="http://schemas.microsoft.com/office/2006/metadata/properties" ma:root="true" ma:fieldsID="279b7fb0211701d87e0dcee25855f5a4" ns3:_="" ns4:_="">
    <xsd:import namespace="8d3de63f-a1e3-40c9-b1c4-4432ef212144"/>
    <xsd:import namespace="e8a9eed8-6359-4608-99f9-718c2b77202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de63f-a1e3-40c9-b1c4-4432ef212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8a9eed8-6359-4608-99f9-718c2b77202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107B3D-8874-45BD-A21E-2276FE8C50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de63f-a1e3-40c9-b1c4-4432ef212144"/>
    <ds:schemaRef ds:uri="e8a9eed8-6359-4608-99f9-718c2b772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47FEB4-1C7D-405C-84C5-8EDEDE45D80F}">
  <ds:schemaRefs>
    <ds:schemaRef ds:uri="http://schemas.microsoft.com/sharepoint/v3/contenttype/forms"/>
  </ds:schemaRefs>
</ds:datastoreItem>
</file>

<file path=customXml/itemProps3.xml><?xml version="1.0" encoding="utf-8"?>
<ds:datastoreItem xmlns:ds="http://schemas.openxmlformats.org/officeDocument/2006/customXml" ds:itemID="{31642B15-9298-4FA3-9D33-5D45FF5E3785}">
  <ds:schemaRefs>
    <ds:schemaRef ds:uri="http://purl.org/dc/dcmitype/"/>
    <ds:schemaRef ds:uri="http://schemas.microsoft.com/office/infopath/2007/PartnerControls"/>
    <ds:schemaRef ds:uri="http://schemas.microsoft.com/office/2006/documentManagement/types"/>
    <ds:schemaRef ds:uri="http://purl.org/dc/elements/1.1/"/>
    <ds:schemaRef ds:uri="e8a9eed8-6359-4608-99f9-718c2b772028"/>
    <ds:schemaRef ds:uri="http://schemas.microsoft.com/office/2006/metadata/properties"/>
    <ds:schemaRef ds:uri="http://www.w3.org/XML/1998/namespace"/>
    <ds:schemaRef ds:uri="http://schemas.openxmlformats.org/package/2006/metadata/core-properties"/>
    <ds:schemaRef ds:uri="8d3de63f-a1e3-40c9-b1c4-4432ef212144"/>
    <ds:schemaRef ds:uri="http://purl.org/dc/terms/"/>
  </ds:schemaRefs>
</ds:datastoreItem>
</file>

<file path=docProps/app.xml><?xml version="1.0" encoding="utf-8"?>
<Properties xmlns="http://schemas.openxmlformats.org/officeDocument/2006/extended-properties" xmlns:vt="http://schemas.openxmlformats.org/officeDocument/2006/docPropsVTypes">
  <Template>SFCCG presentation theme 2019</Template>
  <TotalTime>305</TotalTime>
  <Words>1978</Words>
  <Application>Microsoft Office PowerPoint</Application>
  <PresentationFormat>On-screen Show (4:3)</PresentationFormat>
  <Paragraphs>266</Paragraphs>
  <Slides>42</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Calibri</vt:lpstr>
      <vt:lpstr>SFCCG Presentation Theme</vt:lpstr>
      <vt:lpstr>Welcome  Annual Review 2020-2021</vt:lpstr>
      <vt:lpstr>Introduction </vt:lpstr>
      <vt:lpstr>PowerPoint Presentation</vt:lpstr>
      <vt:lpstr>About our event </vt:lpstr>
      <vt:lpstr>PowerPoint Presentation</vt:lpstr>
      <vt:lpstr>PowerPoint Presentation</vt:lpstr>
      <vt:lpstr>Our year and successes </vt:lpstr>
      <vt:lpstr>PowerPoint Presentation</vt:lpstr>
      <vt:lpstr>PowerPoint Presentation</vt:lpstr>
      <vt:lpstr>PowerPoint Presentation</vt:lpstr>
      <vt:lpstr>Some of our challenges </vt:lpstr>
      <vt:lpstr>One shared vision</vt:lpstr>
      <vt:lpstr>PowerPoint Presentation</vt:lpstr>
      <vt:lpstr> Our performance 2020-2021</vt:lpstr>
      <vt:lpstr>PowerPoint Presentation</vt:lpstr>
      <vt:lpstr>PowerPoint Presentation</vt:lpstr>
      <vt:lpstr>Improving performance</vt:lpstr>
      <vt:lpstr>PowerPoint Presentation</vt:lpstr>
      <vt:lpstr>Where we are now and  where we are going </vt:lpstr>
      <vt:lpstr>Our future landscape </vt:lpstr>
      <vt:lpstr>PowerPoint Presentation</vt:lpstr>
      <vt:lpstr>PowerPoint Presentation</vt:lpstr>
      <vt:lpstr>PowerPoint Presentation</vt:lpstr>
      <vt:lpstr>PowerPoint Presentation</vt:lpstr>
      <vt:lpstr>PowerPoint Presentation</vt:lpstr>
      <vt:lpstr>The future of health and care (see separate slides) </vt:lpstr>
      <vt:lpstr>General practice in Sefton </vt:lpstr>
      <vt:lpstr>Challenges </vt:lpstr>
      <vt:lpstr>How we have been working </vt:lpstr>
      <vt:lpstr>What we are hearing </vt:lpstr>
      <vt:lpstr>What we are hearing </vt:lpstr>
      <vt:lpstr>A day in the life of General Practice  Rob Caudwell </vt:lpstr>
      <vt:lpstr>A day in the life of General Practice</vt:lpstr>
      <vt:lpstr>Breakout sessions</vt:lpstr>
      <vt:lpstr>Over to you</vt:lpstr>
      <vt:lpstr>Summary of breakout sessions </vt:lpstr>
      <vt:lpstr>Going forward </vt:lpstr>
      <vt:lpstr>Lastly…</vt:lpstr>
      <vt:lpstr>PowerPoint Presentation</vt:lpstr>
      <vt:lpstr>Closing poll </vt:lpstr>
      <vt:lpstr>CCG celebration video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Annual Review 2020-2021</dc:title>
  <dc:creator>Jonathan Grieve</dc:creator>
  <cp:lastModifiedBy>Laura Gibson</cp:lastModifiedBy>
  <cp:revision>22</cp:revision>
  <dcterms:created xsi:type="dcterms:W3CDTF">2021-09-09T11:04:10Z</dcterms:created>
  <dcterms:modified xsi:type="dcterms:W3CDTF">2021-09-16T13:35:21Z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0x0101009363205D4809254AA94F339D24F03085</vt:lpwstr>
  </property>
</Properties>
</file>